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68" r:id="rId3"/>
    <p:sldId id="274" r:id="rId4"/>
    <p:sldId id="275" r:id="rId5"/>
    <p:sldId id="277" r:id="rId6"/>
    <p:sldId id="280" r:id="rId7"/>
    <p:sldId id="269" r:id="rId8"/>
    <p:sldId id="281" r:id="rId9"/>
    <p:sldId id="293" r:id="rId10"/>
    <p:sldId id="273" r:id="rId11"/>
    <p:sldId id="303" r:id="rId12"/>
    <p:sldId id="305" r:id="rId13"/>
    <p:sldId id="276" r:id="rId14"/>
    <p:sldId id="304" r:id="rId15"/>
    <p:sldId id="284" r:id="rId16"/>
    <p:sldId id="285" r:id="rId17"/>
    <p:sldId id="286" r:id="rId18"/>
    <p:sldId id="288" r:id="rId19"/>
    <p:sldId id="289" r:id="rId20"/>
    <p:sldId id="290" r:id="rId21"/>
    <p:sldId id="291" r:id="rId22"/>
    <p:sldId id="295" r:id="rId23"/>
    <p:sldId id="296" r:id="rId24"/>
    <p:sldId id="282" r:id="rId25"/>
    <p:sldId id="299" r:id="rId26"/>
    <p:sldId id="297" r:id="rId27"/>
    <p:sldId id="294" r:id="rId28"/>
    <p:sldId id="300" r:id="rId29"/>
    <p:sldId id="298" r:id="rId30"/>
    <p:sldId id="301" r:id="rId31"/>
    <p:sldId id="312" r:id="rId32"/>
    <p:sldId id="310" r:id="rId33"/>
    <p:sldId id="30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3300"/>
    <a:srgbClr val="33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4" autoAdjust="0"/>
    <p:restoredTop sz="94598" autoAdjust="0"/>
  </p:normalViewPr>
  <p:slideViewPr>
    <p:cSldViewPr>
      <p:cViewPr varScale="1">
        <p:scale>
          <a:sx n="83" d="100"/>
          <a:sy n="83" d="100"/>
        </p:scale>
        <p:origin x="-16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1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12D52-2807-4A1C-87F2-25EF2CCB4A7D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44E-98B5-49DF-A1F6-0A6B099D9C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133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63942-CA32-4086-B57D-94C74A1A2B88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5B3CA-F287-43E4-BCDA-BF7540CD01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9674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6E807-49F8-4C41-A769-83F70466657C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0C86-1D10-42D4-AF4E-70FAE7CAF1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9221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F8479-889A-44AD-8A5B-F434F1CF624F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928D9-11F7-4A5F-8739-F6DFA4CECE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872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BEA44-13F6-4BE2-ACC1-9C9CB416540B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D1F72-322D-4653-B81D-0C811F5D7E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5775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881E5-5476-4F97-8073-D366363CF961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A24BB-5EE0-4D8D-80AA-EF6AB64B71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979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44311-ABE4-4015-9506-DCE90226C0B0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D8A08-89A3-44EC-AF2A-84AD170DBC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164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1FC97-50A3-48F3-A0DD-6FE46F94DB6B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27E0-6506-472A-A67D-7717C43AF2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337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FAB55-0DFF-4F19-8CA5-A6416D4993A0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36247-DA85-4F96-8CAD-EDE071EC43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225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5F734-4B28-4CA2-BAB2-3D757C2675FF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A89EC-1968-42DC-B33B-5F776BF4D6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8148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37D69-34D2-45F7-B78E-06410D266AD2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0114-F78B-4944-8764-3B601CCF30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332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2E3C94-03E7-4A57-9B6E-D4BAF53BBF4C}" type="datetimeFigureOut">
              <a:rPr lang="ru-RU"/>
              <a:pPr>
                <a:defRPr/>
              </a:pPr>
              <a:t>24.07.2025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F4D3C3-5E0B-44F8-9829-95BC3C8A47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school-iy.rtyva.ru/?page_id=123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hyperlink" Target="https://vk.com/rodnichokiysa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go.html?href=http://pandiaweb.ru/text/category/vidi_deyatelmznosti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5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8352928" cy="720080"/>
          </a:xfrm>
        </p:spPr>
        <p:txBody>
          <a:bodyPr/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МБООУ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Ийская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санаторная общеобразовательная школа-интернат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Тоджинского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района РТ</a:t>
            </a:r>
          </a:p>
        </p:txBody>
      </p:sp>
      <p:sp>
        <p:nvSpPr>
          <p:cNvPr id="2051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31640" y="2204864"/>
            <a:ext cx="6696744" cy="1937940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Отчет о результатах работы летнего стационарного лагеря «Родничок» за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сезон</a:t>
            </a:r>
          </a:p>
          <a:p>
            <a:endParaRPr lang="ru-RU" sz="1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Старшая вожатая: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Куулар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Ш.О.</a:t>
            </a:r>
          </a:p>
          <a:p>
            <a:pPr algn="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/>
          <a:lstStyle/>
          <a:p>
            <a:r>
              <a:rPr lang="ru-RU" sz="2800" dirty="0"/>
              <a:t>День третий — </a:t>
            </a:r>
            <a:r>
              <a:rPr lang="ru-RU" sz="2800" dirty="0" smtClean="0"/>
              <a:t>День талантов «Созвездие талантов»</a:t>
            </a:r>
            <a:endParaRPr lang="ru-RU" sz="2800" dirty="0"/>
          </a:p>
        </p:txBody>
      </p:sp>
      <p:sp>
        <p:nvSpPr>
          <p:cNvPr id="12291" name="Содержимое 5"/>
          <p:cNvSpPr>
            <a:spLocks noGrp="1"/>
          </p:cNvSpPr>
          <p:nvPr>
            <p:ph idx="1"/>
          </p:nvPr>
        </p:nvSpPr>
        <p:spPr>
          <a:xfrm>
            <a:off x="4644008" y="836712"/>
            <a:ext cx="4249167" cy="3600450"/>
          </a:xfrm>
        </p:spPr>
        <p:txBody>
          <a:bodyPr/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Спортивное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мероприятие по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баскетболу.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Отрядные мероприятия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Игра «Аукцион талантов»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Конкурс талантов «Созвездие талантов»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sun9-68.userapi.com/s/v1/if2/nZjFp-DSN_O-ix4IWU8Ml1LFK_Jwt4HK1kf2oRJX1ilrx2ZfKB6eG8cZ6LMWLG3R2AErrQWSsUFXPD2fJYQtLul0.jpg?quality=95&amp;as=32x24,48x36,72x54,108x81,160x120,240x181,360x271,480x361,540x407,640x482,720x542,1080x813,1280x964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3824491" cy="2880320"/>
          </a:xfrm>
          <a:prstGeom prst="rect">
            <a:avLst/>
          </a:prstGeom>
          <a:noFill/>
        </p:spPr>
      </p:pic>
      <p:pic>
        <p:nvPicPr>
          <p:cNvPr id="24580" name="Picture 4" descr="https://sun9-21.userapi.com/s/v1/if2/ytflQfcUHqAKZjhhONXL2ay9e4hqpMzvWur99Xp3XZc3pUcd3H4zp_jHLOLJDgySdiZQyoc8-d0dwuAMjLVeCXtK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3840425" cy="2880320"/>
          </a:xfrm>
          <a:prstGeom prst="rect">
            <a:avLst/>
          </a:prstGeom>
          <a:noFill/>
        </p:spPr>
      </p:pic>
      <p:pic>
        <p:nvPicPr>
          <p:cNvPr id="24582" name="Picture 6" descr="https://sun9-53.userapi.com/s/v1/if2/rrBjuVwRtcJRMI4OUT7d-csoOlnzoZ0diBm9vPO6ZfkhT48tCEnID80q4ORUIszFRDgGzE9Euy4IM4vYQlUdJtQa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132856"/>
            <a:ext cx="4744526" cy="2668796"/>
          </a:xfrm>
          <a:prstGeom prst="rect">
            <a:avLst/>
          </a:prstGeom>
          <a:noFill/>
        </p:spPr>
      </p:pic>
      <p:pic>
        <p:nvPicPr>
          <p:cNvPr id="24584" name="Picture 8" descr="https://sun9-40.userapi.com/s/v1/if2/SEE34LcQB3MXCLVe15T27vmZgmJ8Akh4r7e8NbAPgI_0Nq7EL3W6HIY4eLWzWvC2bCJS0CpcjQ7d6FxZ4hFbk-UB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6" cstate="print"/>
          <a:srcRect l="20270" t="25676" r="15878" b="20270"/>
          <a:stretch>
            <a:fillRect/>
          </a:stretch>
        </p:blipFill>
        <p:spPr bwMode="auto">
          <a:xfrm>
            <a:off x="4355976" y="4122849"/>
            <a:ext cx="4248472" cy="2697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457200" y="139728"/>
            <a:ext cx="8579296" cy="5620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/>
              <a:t>День </a:t>
            </a:r>
            <a:r>
              <a:rPr lang="ru-RU" sz="2800" dirty="0"/>
              <a:t>четвертый — </a:t>
            </a:r>
            <a:r>
              <a:rPr lang="ru-RU" sz="2800" dirty="0" smtClean="0"/>
              <a:t>День открытия 2 сезона</a:t>
            </a:r>
            <a:endParaRPr lang="ru-RU" sz="2800" dirty="0"/>
          </a:p>
        </p:txBody>
      </p:sp>
      <p:sp>
        <p:nvSpPr>
          <p:cNvPr id="7" name="Содержимое 5"/>
          <p:cNvSpPr txBox="1">
            <a:spLocks/>
          </p:cNvSpPr>
          <p:nvPr/>
        </p:nvSpPr>
        <p:spPr>
          <a:xfrm>
            <a:off x="4283968" y="620688"/>
            <a:ext cx="4609901" cy="36004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старты среди отрядов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отрядных стенгазет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линейка, посвященная открытию сезона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концерт и дискотека</a:t>
            </a:r>
          </a:p>
        </p:txBody>
      </p:sp>
      <p:pic>
        <p:nvPicPr>
          <p:cNvPr id="23554" name="Picture 2" descr="https://sun9-25.userapi.com/s/v1/ig2/6LVGyWnwhYtuo1w5PdjuPRQ0kwsdan_NLyKLIA4-MIvJBRG9bqvGphpOg27WUll7up8ZopQiZtqlSLQto7wUXip8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348880"/>
            <a:ext cx="4320480" cy="4320481"/>
          </a:xfrm>
          <a:prstGeom prst="rect">
            <a:avLst/>
          </a:prstGeom>
          <a:noFill/>
        </p:spPr>
      </p:pic>
      <p:pic>
        <p:nvPicPr>
          <p:cNvPr id="23558" name="Picture 6" descr="https://sun9-67.userapi.com/s/v1/ig2/EKop2-FxRRgzCkJWx5_-cuZE2A2KmbsCr3e39NzXvMEiD4diyX4S5JSq_Aq2xRf3ZzX8MvzFHVJi9hYNgknwXoiv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84984"/>
            <a:ext cx="2592288" cy="3456384"/>
          </a:xfrm>
          <a:prstGeom prst="rect">
            <a:avLst/>
          </a:prstGeom>
          <a:noFill/>
        </p:spPr>
      </p:pic>
      <p:pic>
        <p:nvPicPr>
          <p:cNvPr id="23556" name="Picture 4" descr="https://sun9-54.userapi.com/s/v1/ig2/mypIeZUPlD6OcO2mxZIwEWCSed96l0qR9bW_azOlMBH6niXDSNvFOh1H2k_v0gMI6_7yBePFLZYqheM9wcgvo9pb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836712"/>
            <a:ext cx="3024335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одзаголовок 6"/>
          <p:cNvSpPr>
            <a:spLocks noGrp="1"/>
          </p:cNvSpPr>
          <p:nvPr>
            <p:ph idx="4294967295"/>
          </p:nvPr>
        </p:nvSpPr>
        <p:spPr>
          <a:xfrm>
            <a:off x="0" y="1989138"/>
            <a:ext cx="3609975" cy="2447925"/>
          </a:xfrm>
        </p:spPr>
        <p:txBody>
          <a:bodyPr/>
          <a:lstStyle/>
          <a:p>
            <a:pPr>
              <a:buFont typeface="Calibri" pitchFamily="34" charset="0"/>
              <a:buAutoNum type="arabicPeriod"/>
            </a:pPr>
            <a:endParaRPr lang="ru-RU" sz="1600" i="1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i="1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980728"/>
            <a:ext cx="202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Отрядные уголки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016" y="332656"/>
            <a:ext cx="4026282" cy="14136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Отрядные уголки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s://sun9-56.userapi.com/s/v1/if2/Kaalrmcmjt7LLlAFaVRHtsGmhHE7oEspWGTwgwr77hjgf50jV1aPKlSFMW0I7c9_oHlXl2QB-MUMzvYdXNNNqdHS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320480" cy="3240360"/>
          </a:xfrm>
          <a:prstGeom prst="rect">
            <a:avLst/>
          </a:prstGeom>
          <a:noFill/>
        </p:spPr>
      </p:pic>
      <p:pic>
        <p:nvPicPr>
          <p:cNvPr id="3" name="Picture 4" descr="https://sun9-59.userapi.com/s/v1/if2/yvBdbCVynVFSMXNq1Rr2oJSoOyKGaYT81A3MJEtamVcsML8cqTvpapQiV3sY0Tfe5bC6sY_6xuC79fPz41V1p5oI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4320479" cy="3240360"/>
          </a:xfrm>
          <a:prstGeom prst="rect">
            <a:avLst/>
          </a:prstGeom>
          <a:noFill/>
        </p:spPr>
      </p:pic>
      <p:pic>
        <p:nvPicPr>
          <p:cNvPr id="4" name="Picture 6" descr="https://sun9-13.userapi.com/s/v1/if2/Uii3zRJthXNqzQF0dM14lrghRA3K24gnuLMV242P4hDyMDxPQ2ywQ9qUd19jfBcFtJKc3Asuc2_GHoo14GQmhrza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5510" y="2348880"/>
            <a:ext cx="4512501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3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17632" cy="1143000"/>
          </a:xfrm>
        </p:spPr>
        <p:txBody>
          <a:bodyPr/>
          <a:lstStyle/>
          <a:p>
            <a:r>
              <a:rPr lang="ru-RU" sz="2800" dirty="0"/>
              <a:t>День пятый — День </a:t>
            </a:r>
            <a:r>
              <a:rPr lang="ru-RU" sz="2800" dirty="0" smtClean="0"/>
              <a:t>воды «Без воды ни туда – ни сюда»</a:t>
            </a:r>
            <a:endParaRPr lang="ru-RU" sz="2800" dirty="0"/>
          </a:p>
        </p:txBody>
      </p:sp>
      <p:sp>
        <p:nvSpPr>
          <p:cNvPr id="14339" name="Содержимое 5"/>
          <p:cNvSpPr>
            <a:spLocks noGrp="1"/>
          </p:cNvSpPr>
          <p:nvPr>
            <p:ph idx="1"/>
          </p:nvPr>
        </p:nvSpPr>
        <p:spPr>
          <a:xfrm>
            <a:off x="4499992" y="1124744"/>
            <a:ext cx="4341168" cy="2913063"/>
          </a:xfrm>
        </p:spPr>
        <p:txBody>
          <a:bodyPr/>
          <a:lstStyle/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«Бадминтон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день Ивана Купалы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по станциям «Водные забавы»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sun9-8.userapi.com/s/v1/ig2/qRfoa6Wp-yrUSy7p4dvP8jjbzx2VKbfT6xs0GOEWtM-ZpNvMr-3_pZozqqCKW4dv5WU0jEdc2QIaDtKNmsNckC_i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52736"/>
            <a:ext cx="4176464" cy="4176464"/>
          </a:xfrm>
          <a:prstGeom prst="rect">
            <a:avLst/>
          </a:prstGeom>
          <a:noFill/>
        </p:spPr>
      </p:pic>
      <p:pic>
        <p:nvPicPr>
          <p:cNvPr id="21508" name="Picture 4" descr="https://sun9-12.userapi.com/s/v1/ig2/zJ6i4dLL1O-eMeQS4Q9e-Mgn_WqVfAKV3mP0fzFcZO09_sp_i0Xys1tsE_oPh9kt6q4CkD_mqR6l8BuOJ8QC6gh3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132856"/>
            <a:ext cx="453650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611560" y="116632"/>
            <a:ext cx="8229600" cy="5760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/>
              <a:t>День </a:t>
            </a:r>
            <a:r>
              <a:rPr lang="ru-RU" sz="2800" dirty="0"/>
              <a:t>шестой — День </a:t>
            </a:r>
            <a:r>
              <a:rPr lang="ru-RU" sz="2800" dirty="0" smtClean="0"/>
              <a:t>семьи, любви и верности</a:t>
            </a:r>
            <a:endParaRPr lang="ru-RU" sz="2800" dirty="0"/>
          </a:p>
        </p:txBody>
      </p:sp>
      <p:sp>
        <p:nvSpPr>
          <p:cNvPr id="8" name="Содержимое 5"/>
          <p:cNvSpPr txBox="1">
            <a:spLocks/>
          </p:cNvSpPr>
          <p:nvPr/>
        </p:nvSpPr>
        <p:spPr>
          <a:xfrm>
            <a:off x="3779912" y="620688"/>
            <a:ext cx="5111849" cy="2913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мероприятие по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пионерболу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кружках и подвижные игры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«Ромашка в ладошке»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 descr="https://sun9-41.userapi.com/s/v1/if2/2UNitqqC0ZMI0azG_nUqMwcDTHrf-5BOFuhF4W8nQ3lcS-9y19YwRjI_CAEnkF8D50_C8LwfjvZHlF6-2JqIVLif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224469" cy="3168352"/>
          </a:xfrm>
          <a:prstGeom prst="rect">
            <a:avLst/>
          </a:prstGeom>
          <a:noFill/>
        </p:spPr>
      </p:pic>
      <p:pic>
        <p:nvPicPr>
          <p:cNvPr id="20488" name="Picture 8" descr="https://sun9-47.userapi.com/s/v1/ig2/kztzv1VVO1GMEZAEUu7WO66ia7nCfACsZCUT1f-g6iafQbGKbh7-uglLMROYh-Mo5uu7Ue778SFraF-YAO-hato3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303272"/>
            <a:ext cx="3312368" cy="3312368"/>
          </a:xfrm>
          <a:prstGeom prst="rect">
            <a:avLst/>
          </a:prstGeom>
          <a:noFill/>
        </p:spPr>
      </p:pic>
      <p:pic>
        <p:nvPicPr>
          <p:cNvPr id="20486" name="Picture 6" descr="https://sun9-41.userapi.com/s/v1/ig2/5XJcEbNO_uLc_JUD_n6KvCxb923kVP5lHY-cTDfF7eP3bi_JVEaWXKpFgStr2Db42s1gZ-8IVB6prLdf71vZC39P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6992"/>
            <a:ext cx="3275856" cy="3275856"/>
          </a:xfrm>
          <a:prstGeom prst="rect">
            <a:avLst/>
          </a:prstGeom>
          <a:noFill/>
        </p:spPr>
      </p:pic>
      <p:pic>
        <p:nvPicPr>
          <p:cNvPr id="20482" name="Picture 2" descr="https://sun9-85.userapi.com/s/v1/if2/mfIC93iF2DbVGPuGzibmcIz6HD-somXxM_3JtMLHer_GnYoBp7CRoMTWPdnheXCmKr15nGqytVF5B6pHNXrTkQ6C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620688"/>
            <a:ext cx="3648405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5"/>
          <p:cNvSpPr>
            <a:spLocks noGrp="1"/>
          </p:cNvSpPr>
          <p:nvPr>
            <p:ph type="title"/>
          </p:nvPr>
        </p:nvSpPr>
        <p:spPr>
          <a:xfrm>
            <a:off x="457200" y="1844775"/>
            <a:ext cx="8507288" cy="144363"/>
          </a:xfrm>
        </p:spPr>
        <p:txBody>
          <a:bodyPr/>
          <a:lstStyle/>
          <a:p>
            <a:r>
              <a:rPr lang="ru-RU" sz="2800" dirty="0" smtClean="0"/>
              <a:t>День седьмой </a:t>
            </a:r>
            <a:r>
              <a:rPr lang="ru-RU" sz="2800" dirty="0"/>
              <a:t>— День </a:t>
            </a:r>
            <a:r>
              <a:rPr lang="ru-RU" sz="2800" dirty="0" smtClean="0"/>
              <a:t>родного края</a:t>
            </a:r>
            <a:r>
              <a:rPr lang="ru-RU" dirty="0"/>
              <a:t/>
            </a:r>
            <a:br>
              <a:rPr lang="ru-RU" dirty="0"/>
            </a:br>
            <a:endParaRPr lang="ru-RU" sz="4000" dirty="0"/>
          </a:p>
        </p:txBody>
      </p:sp>
      <p:sp>
        <p:nvSpPr>
          <p:cNvPr id="16387" name="Подзаголовок 6"/>
          <p:cNvSpPr>
            <a:spLocks noGrp="1"/>
          </p:cNvSpPr>
          <p:nvPr>
            <p:ph idx="1"/>
          </p:nvPr>
        </p:nvSpPr>
        <p:spPr>
          <a:xfrm>
            <a:off x="323528" y="1772816"/>
            <a:ext cx="7992888" cy="1440160"/>
          </a:xfrm>
        </p:spPr>
        <p:txBody>
          <a:bodyPr/>
          <a:lstStyle/>
          <a:p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Хуреш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Сумо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среди девочек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Информационно-интеллектуальный час «Путешествие по родному краю»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стихов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частушек, песен и стихотворений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s://sun9-29.userapi.com/s/v1/if2/gIkSjQqeKdZuRbO_vR0PiaiWO2Al_DqTa_x0MVJFi05XHBam6o7u8mIisQy_yPXCvkib0j98XP8fwjDYy_nrZG_H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7"/>
            <a:ext cx="4608512" cy="3456385"/>
          </a:xfrm>
          <a:prstGeom prst="rect">
            <a:avLst/>
          </a:prstGeom>
          <a:noFill/>
        </p:spPr>
      </p:pic>
      <p:pic>
        <p:nvPicPr>
          <p:cNvPr id="4" name="Picture 6" descr="https://sun9-42.userapi.com/s/v1/ig2/8X-HyErD_NWS78ABLZumK79aqIO6OOQRQRxKoLupek89qg0KiWTGyjBQfWA69wQQRWdRrTNLUMGGm2XKrGdhWMS1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564904"/>
            <a:ext cx="2952328" cy="2952328"/>
          </a:xfrm>
          <a:prstGeom prst="rect">
            <a:avLst/>
          </a:prstGeom>
          <a:noFill/>
        </p:spPr>
      </p:pic>
      <p:pic>
        <p:nvPicPr>
          <p:cNvPr id="2" name="Picture 2" descr="https://sun9-17.userapi.com/s/v1/if2/JpocHuCB9DFfMlBk6AUWbFoX32FQYWoiw5kPHTPSDFaPGd11r_9ei-vaOJnE3rJ0ze-1CTbxNONlfpK69qKwb74R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506609"/>
            <a:ext cx="3072341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5"/>
          <p:cNvSpPr>
            <a:spLocks noGrp="1"/>
          </p:cNvSpPr>
          <p:nvPr>
            <p:ph type="title"/>
          </p:nvPr>
        </p:nvSpPr>
        <p:spPr>
          <a:xfrm>
            <a:off x="323528" y="1448743"/>
            <a:ext cx="8568952" cy="540097"/>
          </a:xfrm>
        </p:spPr>
        <p:txBody>
          <a:bodyPr/>
          <a:lstStyle/>
          <a:p>
            <a:r>
              <a:rPr lang="ru-RU" sz="2800" dirty="0"/>
              <a:t>День восьмой — День </a:t>
            </a:r>
            <a:r>
              <a:rPr lang="ru-RU" sz="2800" dirty="0" smtClean="0"/>
              <a:t>кино</a:t>
            </a:r>
            <a:endParaRPr lang="ru-RU" sz="2800" dirty="0"/>
          </a:p>
        </p:txBody>
      </p:sp>
      <p:sp>
        <p:nvSpPr>
          <p:cNvPr id="17411" name="Подзаголовок 6"/>
          <p:cNvSpPr>
            <a:spLocks noGrp="1"/>
          </p:cNvSpPr>
          <p:nvPr>
            <p:ph idx="1"/>
          </p:nvPr>
        </p:nvSpPr>
        <p:spPr>
          <a:xfrm>
            <a:off x="323528" y="1581936"/>
            <a:ext cx="5760640" cy="1872208"/>
          </a:xfrm>
        </p:spPr>
        <p:txBody>
          <a:bodyPr/>
          <a:lstStyle/>
          <a:p>
            <a:pPr>
              <a:buFont typeface="Calibri" pitchFamily="34" charset="0"/>
              <a:buAutoNum type="arabicPeriod"/>
            </a:pP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среди отрядных команд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кружках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видеоклипов «Один день из жизни лагеря»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Ток-шоу «Один в один»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s://sun9-72.userapi.com/s/v1/ig2/Fcf_T94pl07KZ2SGplJxwpgWP_HhwDlOFfBRpunyiRvi_jIPEzxEHtTzhmpP7VaWN4T3a1XbIZUvlV8_13MG3ii5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140968"/>
            <a:ext cx="3384375" cy="3384376"/>
          </a:xfrm>
          <a:prstGeom prst="rect">
            <a:avLst/>
          </a:prstGeom>
          <a:noFill/>
        </p:spPr>
      </p:pic>
      <p:pic>
        <p:nvPicPr>
          <p:cNvPr id="2" name="Picture 2" descr="https://sun9-28.userapi.com/s/v1/ig2/t4TRVxkzdHXuuGFjYmtNAMe5etf7WQyI7vFv1D_cH-k7irkQSaqzZ4g0VoXi222eFzTMOSOPns22fgYBoL6GpJRE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988840"/>
            <a:ext cx="3096344" cy="3096344"/>
          </a:xfrm>
          <a:prstGeom prst="rect">
            <a:avLst/>
          </a:prstGeom>
          <a:noFill/>
        </p:spPr>
      </p:pic>
      <p:pic>
        <p:nvPicPr>
          <p:cNvPr id="4" name="Picture 6" descr="https://sun9-70.userapi.com/s/v1/ig2/BVepYTBRuJRR2uzxBOq8jDUcw8j3t7bsCYXhGp-E3LbG-_V7kSciXMNCXr5JGcMk0jUInBgoAJC-ZMkbnPhuCado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73016"/>
            <a:ext cx="316835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5"/>
          <p:cNvSpPr>
            <a:spLocks noGrp="1"/>
          </p:cNvSpPr>
          <p:nvPr>
            <p:ph type="title"/>
          </p:nvPr>
        </p:nvSpPr>
        <p:spPr>
          <a:xfrm>
            <a:off x="0" y="1268760"/>
            <a:ext cx="8953500" cy="792162"/>
          </a:xfrm>
        </p:spPr>
        <p:txBody>
          <a:bodyPr/>
          <a:lstStyle/>
          <a:p>
            <a:r>
              <a:rPr lang="ru-RU" sz="2800" dirty="0"/>
              <a:t>День </a:t>
            </a:r>
            <a:r>
              <a:rPr lang="ru-RU" sz="2800" dirty="0" smtClean="0"/>
              <a:t>девятый</a:t>
            </a:r>
            <a:r>
              <a:rPr lang="ru-RU" sz="2800" dirty="0"/>
              <a:t> </a:t>
            </a:r>
            <a:r>
              <a:rPr lang="ru-RU" sz="2800" dirty="0" smtClean="0"/>
              <a:t>- День юмора и смеха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Подзаголовок 6"/>
          <p:cNvSpPr>
            <a:spLocks noGrp="1"/>
          </p:cNvSpPr>
          <p:nvPr>
            <p:ph idx="1"/>
          </p:nvPr>
        </p:nvSpPr>
        <p:spPr>
          <a:xfrm>
            <a:off x="323528" y="1772816"/>
            <a:ext cx="4680520" cy="1944216"/>
          </a:xfrm>
        </p:spPr>
        <p:txBody>
          <a:bodyPr/>
          <a:lstStyle/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по подтягиванию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Фото-квест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«Поймай настроение»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видеороликов «Ералаш в лагере»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sun9-45.userapi.com/s/v1/ig2/Aw2vrlkCHwurXkNTDtxuyDMqUQt5yOOFKitZhAp7p9a5XT_ynH-EthdktjoKjDZxfBP0gQVUTmPsKxWctc1A4QsE.jpg?quality=95&amp;as=32x57,48x85,72x128,108x192,160x284,240x427,360x640,480x853,540x960,640x1138,720x1280&amp;from=bu&amp;cs=72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44824"/>
            <a:ext cx="2632793" cy="4680520"/>
          </a:xfrm>
          <a:prstGeom prst="rect">
            <a:avLst/>
          </a:prstGeom>
          <a:noFill/>
        </p:spPr>
      </p:pic>
      <p:pic>
        <p:nvPicPr>
          <p:cNvPr id="16388" name="Picture 4" descr="https://sun9-8.userapi.com/s/v1/if2/sjMy5qYNzNOK_iretce88dnU2641gW3uus-lDUJhO-iA9EL0wvcrtJHUE1PgUfPF9qcYvlWNMrXouMeWLG1TcH1I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212976"/>
            <a:ext cx="4464496" cy="3348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86" name="Заголовок 6"/>
          <p:cNvSpPr>
            <a:spLocks noGrp="1"/>
          </p:cNvSpPr>
          <p:nvPr>
            <p:ph type="title"/>
          </p:nvPr>
        </p:nvSpPr>
        <p:spPr>
          <a:xfrm>
            <a:off x="303212" y="260648"/>
            <a:ext cx="8840788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десятый</a:t>
            </a:r>
            <a:r>
              <a:rPr lang="ru-RU" sz="2800" dirty="0"/>
              <a:t> </a:t>
            </a:r>
            <a:r>
              <a:rPr lang="ru-RU" sz="2800" dirty="0" smtClean="0"/>
              <a:t>- День бизнеса и экономики</a:t>
            </a:r>
            <a:r>
              <a:rPr lang="ru-RU" sz="2800" dirty="0"/>
              <a:t/>
            </a:r>
            <a:br>
              <a:rPr lang="ru-RU" sz="2800" dirty="0"/>
            </a:b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Текст 4"/>
          <p:cNvSpPr>
            <a:spLocks noGrp="1"/>
          </p:cNvSpPr>
          <p:nvPr>
            <p:ph idx="1"/>
          </p:nvPr>
        </p:nvSpPr>
        <p:spPr>
          <a:xfrm>
            <a:off x="1043608" y="1052736"/>
            <a:ext cx="4369742" cy="1723620"/>
          </a:xfrm>
        </p:spPr>
        <p:txBody>
          <a:bodyPr/>
          <a:lstStyle/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по настольному теннису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«Создай свой бизнес»</a:t>
            </a:r>
          </a:p>
          <a:p>
            <a:pPr>
              <a:buNone/>
            </a:pP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marL="0" indent="0">
              <a:buNone/>
            </a:pPr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sun9-23.userapi.com/s/v1/if2/JDajycg0Nkeq-LP5qG7LhZoKlx6YOMLkkuIFxJXyQV8mWMmq3bRMJkWy1o5VGYvsxDthUzbpMqYaainIuyQWTpox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4008445" cy="3006334"/>
          </a:xfrm>
          <a:prstGeom prst="rect">
            <a:avLst/>
          </a:prstGeom>
          <a:noFill/>
        </p:spPr>
      </p:pic>
      <p:pic>
        <p:nvPicPr>
          <p:cNvPr id="15364" name="Picture 4" descr="https://sun9-83.userapi.com/s/v1/ig2/XNii2SAYpC4Q6TUV9KZeWbZMtzLUcHsOfrtcgzifaGV9KCaRu3ISgO-D9OhX2ymgKrCOuhTciMkel3nw9EVJgpnC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132856"/>
            <a:ext cx="2646294" cy="3528392"/>
          </a:xfrm>
          <a:prstGeom prst="rect">
            <a:avLst/>
          </a:prstGeom>
          <a:noFill/>
        </p:spPr>
      </p:pic>
      <p:pic>
        <p:nvPicPr>
          <p:cNvPr id="15366" name="Picture 6" descr="https://sun9-22.userapi.com/s/v1/ig2/O4BAah-yFtTjNsF6PWbbTg52bT9AHZCsFdiFwqaJ-4Y2tlQi28-LDWiORDsjiRub8jmQQ_XXJx9UvFX9bO4coib4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2708920"/>
            <a:ext cx="2862318" cy="3816424"/>
          </a:xfrm>
          <a:prstGeom prst="rect">
            <a:avLst/>
          </a:prstGeom>
          <a:noFill/>
        </p:spPr>
      </p:pic>
      <p:pic>
        <p:nvPicPr>
          <p:cNvPr id="15368" name="Picture 8" descr="https://sun9-21.userapi.com/s/v1/ig2/gE-Go-Nr6UqqtgNNXQc7ulCm_Cz0MaHEZDq999d5GD8Zc4rYw9ThPJIO5gAUgVGSbCppbb5u4y5V2fkYLaHrXV7c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005064"/>
            <a:ext cx="2637585" cy="2637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Заголовок 6"/>
          <p:cNvSpPr>
            <a:spLocks noGrp="1"/>
          </p:cNvSpPr>
          <p:nvPr>
            <p:ph type="title"/>
          </p:nvPr>
        </p:nvSpPr>
        <p:spPr>
          <a:xfrm>
            <a:off x="405669" y="30163"/>
            <a:ext cx="8507288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одиннадцатый</a:t>
            </a:r>
            <a:r>
              <a:rPr lang="ru-RU" sz="2800" dirty="0"/>
              <a:t> </a:t>
            </a:r>
            <a:r>
              <a:rPr lang="ru-RU" sz="2800" dirty="0" smtClean="0"/>
              <a:t>- День </a:t>
            </a:r>
            <a:r>
              <a:rPr lang="ru-RU" sz="2800" dirty="0" smtClean="0"/>
              <a:t>культуры и дружбы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1" name="Текст 4"/>
          <p:cNvSpPr>
            <a:spLocks noGrp="1"/>
          </p:cNvSpPr>
          <p:nvPr>
            <p:ph idx="1"/>
          </p:nvPr>
        </p:nvSpPr>
        <p:spPr>
          <a:xfrm>
            <a:off x="3923928" y="908720"/>
            <a:ext cx="4989029" cy="1872208"/>
          </a:xfrm>
        </p:spPr>
        <p:txBody>
          <a:bodyPr/>
          <a:lstStyle/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 по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армрестлингу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«Дружба народов»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s://sun9-32.userapi.com/s/v1/ig2/fFk3tB7ls8OFdUK5-VNgVUsxyyrdYX9iQeDfYo8e2RinZziNzttLCMSvYkmUg_HjXfrwnF-TgSHk1GADJQYwrXtt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457057" cy="3457057"/>
          </a:xfrm>
          <a:prstGeom prst="rect">
            <a:avLst/>
          </a:prstGeom>
          <a:noFill/>
        </p:spPr>
      </p:pic>
      <p:pic>
        <p:nvPicPr>
          <p:cNvPr id="14340" name="Picture 4" descr="https://sun9-25.userapi.com/s/v1/if2/c-SusJjBUw1We9aK68xZfeso8rRMtWKONC5kPSX3w6g4PD6sJuy2Vow8x9WnUQtGOzYIKhMCxmrbAaDRB0K1L8ce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772816"/>
            <a:ext cx="4896544" cy="3672408"/>
          </a:xfrm>
          <a:prstGeom prst="rect">
            <a:avLst/>
          </a:prstGeom>
          <a:noFill/>
        </p:spPr>
      </p:pic>
      <p:pic>
        <p:nvPicPr>
          <p:cNvPr id="14342" name="Picture 6" descr="https://sun9-43.userapi.com/s/v1/if2/liOjXXLBQQf0yMj7peFGqlB9Kcck_aRuCMdeJnic6cka8miESr5nBpcKPpirF0-TdNyk7Z2TuakbSKdNJMQ1frmv.jpg?quality=95&amp;as=32x24,48x36,72x54,108x81,160x120,240x181,360x271,480x361,540x407,640x482,720x542,1080x813,1280x964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119602"/>
            <a:ext cx="3456384" cy="2603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2627784" y="404664"/>
            <a:ext cx="4643437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Что такое лагерь?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Лагерь — это жара!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Лагерь — это отряд!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Лагерь — это когда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Тебе каждый здесь рад!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Лагерь- это когда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Ты не хочешь назад!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В лагере каждый день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Праздничный парад!!!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34" name="Заголовок 6"/>
          <p:cNvSpPr>
            <a:spLocks noGrp="1"/>
          </p:cNvSpPr>
          <p:nvPr>
            <p:ph type="title"/>
          </p:nvPr>
        </p:nvSpPr>
        <p:spPr>
          <a:xfrm>
            <a:off x="481013" y="294481"/>
            <a:ext cx="8229600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двенадцатый</a:t>
            </a:r>
            <a:r>
              <a:rPr lang="ru-RU" sz="2800" dirty="0"/>
              <a:t> </a:t>
            </a:r>
            <a:r>
              <a:rPr lang="ru-RU" sz="2800" dirty="0" smtClean="0"/>
              <a:t>- День рекордов лагеря</a:t>
            </a:r>
            <a:r>
              <a:rPr lang="ru-RU" dirty="0"/>
              <a:t/>
            </a:r>
            <a:br>
              <a:rPr lang="ru-RU" dirty="0"/>
            </a:b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Текст 4"/>
          <p:cNvSpPr>
            <a:spLocks noGrp="1"/>
          </p:cNvSpPr>
          <p:nvPr>
            <p:ph idx="1"/>
          </p:nvPr>
        </p:nvSpPr>
        <p:spPr>
          <a:xfrm>
            <a:off x="5364088" y="892412"/>
            <a:ext cx="3779912" cy="2104540"/>
          </a:xfrm>
        </p:spPr>
        <p:txBody>
          <a:bodyPr/>
          <a:lstStyle/>
          <a:p>
            <a:pPr lvl="0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спортивным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рекордам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десант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Кружковая работа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«Удаль 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молодецская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sun9-49.userapi.com/s/v1/ig2/lAujyTc5-IALdnUgkxzI9EUqgRH74kzaR-IVuX-BwyqBZoS9XRaL9j0Gxp4ss2Q_UkTqAYil2QTGh3f1B3K9ktPl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924944"/>
            <a:ext cx="3816424" cy="3816425"/>
          </a:xfrm>
          <a:prstGeom prst="rect">
            <a:avLst/>
          </a:prstGeom>
          <a:noFill/>
        </p:spPr>
      </p:pic>
      <p:pic>
        <p:nvPicPr>
          <p:cNvPr id="13316" name="Picture 4" descr="https://sun9-25.userapi.com/s/v1/if2/OxN0S4m21HbeDyHUzx7VRe1YI-kR1vg3INGDfK9UUepCyui_yZiPMvGbZgPefRJNj_LaIYPrY2_F_3HILAG-mz4m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08720"/>
            <a:ext cx="4512501" cy="3384376"/>
          </a:xfrm>
          <a:prstGeom prst="rect">
            <a:avLst/>
          </a:prstGeom>
          <a:noFill/>
        </p:spPr>
      </p:pic>
      <p:pic>
        <p:nvPicPr>
          <p:cNvPr id="13318" name="Picture 6" descr="https://sun9-80.userapi.com/s/v1/ig2/xciUPbYo4KFG0JcVVqS6S6Tbm6oFA-WLJojuXkJj3AqYaa-gjCbkUEmVwGkuqUxgOHeWSMRl6oZy7GxlLbebgfSo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140968"/>
            <a:ext cx="3456384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Заголовок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363272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тринадцатый</a:t>
            </a:r>
            <a:r>
              <a:rPr lang="ru-RU" sz="2800" dirty="0"/>
              <a:t> </a:t>
            </a:r>
            <a:r>
              <a:rPr lang="ru-RU" sz="2800" dirty="0" smtClean="0"/>
              <a:t>- День моды и красоты</a:t>
            </a:r>
            <a:r>
              <a:rPr lang="ru-RU" sz="2800" dirty="0"/>
              <a:t/>
            </a:r>
            <a:br>
              <a:rPr lang="ru-RU" sz="2800" dirty="0"/>
            </a:b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1187624" y="836712"/>
            <a:ext cx="4176464" cy="2664296"/>
          </a:xfrm>
        </p:spPr>
        <p:txBody>
          <a:bodyPr/>
          <a:lstStyle/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«Флажки»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Кружковая работа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красоты «Мисс и мистер лагеря -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sun9-45.userapi.com/s/v1/if2/ZVYHeepFCIQSOPICrMdBE8dT5ovNFFeOqmQ2wuVMk2q5-bw0Brq_OlAApA-LGsrQp_JV4tVF6ga5vLTB_5xlxcNN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7968" y="2466608"/>
            <a:ext cx="5760639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490537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четырнадцатый</a:t>
            </a:r>
            <a:r>
              <a:rPr lang="ru-RU" sz="2800" dirty="0" smtClean="0"/>
              <a:t> - День самоуправления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/>
              <a:t>                                                     </a:t>
            </a:r>
          </a:p>
        </p:txBody>
      </p:sp>
      <p:sp>
        <p:nvSpPr>
          <p:cNvPr id="28675" name="Содержимое 4"/>
          <p:cNvSpPr>
            <a:spLocks noGrp="1"/>
          </p:cNvSpPr>
          <p:nvPr>
            <p:ph idx="1"/>
          </p:nvPr>
        </p:nvSpPr>
        <p:spPr>
          <a:xfrm>
            <a:off x="179512" y="764704"/>
            <a:ext cx="4104456" cy="5904655"/>
          </a:xfrm>
          <a:solidFill>
            <a:schemeClr val="bg1"/>
          </a:solidFill>
        </p:spPr>
        <p:txBody>
          <a:bodyPr/>
          <a:lstStyle/>
          <a:p>
            <a:pPr lvl="0" algn="just">
              <a:buNone/>
            </a:pPr>
            <a:r>
              <a:rPr lang="ru-RU" sz="1800" dirty="0" smtClean="0"/>
              <a:t>	В нашем лагере скучать не приходится, в лагере прошел день самоуправления. На один день дети заняли должности начальника, старшей вожатой, </a:t>
            </a:r>
            <a:r>
              <a:rPr lang="ru-RU" sz="1800" dirty="0" err="1" smtClean="0"/>
              <a:t>музрука</a:t>
            </a:r>
            <a:r>
              <a:rPr lang="ru-RU" sz="1800" dirty="0" smtClean="0"/>
              <a:t>, физрука, охранника, воспитателей и вожатых. Ну а педагоги на один день стали 4 отрядом, самыми шумными и непослушными «детьми» в лагере. Утро в лагере началось с традиционной линейки, на которой был озвучен план на день. Ребята следили за дисциплиной отдыхающих, организовали </a:t>
            </a:r>
            <a:r>
              <a:rPr lang="ru-RU" sz="1800" dirty="0" err="1" smtClean="0"/>
              <a:t>досуговую</a:t>
            </a:r>
            <a:r>
              <a:rPr lang="ru-RU" sz="1800" dirty="0" smtClean="0"/>
              <a:t> деятельность, подготовили вечернее мероприятие. Стоит отметить, что ребята справились с поставленной задачей на отлично! Этот день точно запомнится всем ребятам нашего лагеря.</a:t>
            </a:r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s://sun9-57.userapi.com/s/v1/if2/EetezdDKRQm9BW541DmV9jl-IeZXCoSYnOmkbY1qGMYwQMv9OnKpG0XTERp5tZQvXWZqT_vdoQSBUAjglHbNQrq0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764704"/>
            <a:ext cx="4474296" cy="3355723"/>
          </a:xfrm>
          <a:prstGeom prst="rect">
            <a:avLst/>
          </a:prstGeom>
          <a:noFill/>
        </p:spPr>
      </p:pic>
      <p:pic>
        <p:nvPicPr>
          <p:cNvPr id="3" name="Picture 4" descr="https://sun9-42.userapi.com/s/v1/if2/TTCMB1Z4pnwU3o8XewIGaqdrol5eXHcbVrya6ScCEXgJahUgj0uK3N77ANpLDg_zxNHsDnWNBFy0VH9cWzCWTSY2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45024"/>
            <a:ext cx="412845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sun9-79.userapi.com/s/v1/ig2/GgExHDI8CxQR66oTcfWL_zrIYOic2H8XXuk6bE7B-QI3B2j0whpRh5MVMLqSR9I6xZpRoMHceqoPWSRSROj4kN4Q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220326" cy="4293769"/>
          </a:xfrm>
          <a:prstGeom prst="rect">
            <a:avLst/>
          </a:prstGeom>
          <a:noFill/>
        </p:spPr>
      </p:pic>
      <p:sp>
        <p:nvSpPr>
          <p:cNvPr id="29698" name="Заголовок 3"/>
          <p:cNvSpPr>
            <a:spLocks noGrp="1"/>
          </p:cNvSpPr>
          <p:nvPr>
            <p:ph type="title"/>
          </p:nvPr>
        </p:nvSpPr>
        <p:spPr>
          <a:xfrm>
            <a:off x="0" y="662781"/>
            <a:ext cx="9036495" cy="490537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/>
              <a:t>День </a:t>
            </a:r>
            <a:r>
              <a:rPr lang="ru-RU" sz="2800" i="1" dirty="0" smtClean="0"/>
              <a:t>пятнадцатый</a:t>
            </a:r>
            <a:r>
              <a:rPr lang="ru-RU" sz="2800" dirty="0" smtClean="0"/>
              <a:t> </a:t>
            </a:r>
            <a:r>
              <a:rPr lang="ru-RU" sz="2800" dirty="0" smtClean="0"/>
              <a:t>- День </a:t>
            </a:r>
            <a:r>
              <a:rPr lang="ru-RU" sz="2800" dirty="0"/>
              <a:t>страха и страшилок </a:t>
            </a:r>
            <a:r>
              <a:rPr lang="ru-RU" sz="2800" i="1" dirty="0"/>
              <a:t>«День нечистой силы»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 smtClean="0"/>
              <a:t>                                                     </a:t>
            </a:r>
          </a:p>
        </p:txBody>
      </p:sp>
      <p:sp>
        <p:nvSpPr>
          <p:cNvPr id="29699" name="Содержимое 4"/>
          <p:cNvSpPr>
            <a:spLocks noGrp="1"/>
          </p:cNvSpPr>
          <p:nvPr>
            <p:ph idx="1"/>
          </p:nvPr>
        </p:nvSpPr>
        <p:spPr>
          <a:xfrm>
            <a:off x="467544" y="1052736"/>
            <a:ext cx="4032448" cy="2016224"/>
          </a:xfrm>
        </p:spPr>
        <p:txBody>
          <a:bodyPr/>
          <a:lstStyle/>
          <a:p>
            <a:pPr lvl="0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«День нечистой силы»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Карнавал ужасов» и дискотека</a:t>
            </a:r>
          </a:p>
          <a:p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https://sun9-35.userapi.com/s/v1/if2/p7Ay0V8Mg9qvnkmq7JnRMaMb4lTX14YHgsiLm6hMJ9uPrErEMRnitRzPEQg-K7X02fGqwh1PO4bn65-zNo9nuuhE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934200"/>
            <a:ext cx="3802222" cy="2851667"/>
          </a:xfrm>
          <a:prstGeom prst="rect">
            <a:avLst/>
          </a:prstGeom>
          <a:noFill/>
        </p:spPr>
      </p:pic>
      <p:pic>
        <p:nvPicPr>
          <p:cNvPr id="9218" name="Picture 2" descr="https://sun9-46.userapi.com/s/v1/if2/dwQ5NtyPEj8Mtfl17QNnnTYxSUkma402PbdH-60_XoznkBokP4lacPUK7R7K_2BnSp8PMp2f6fKHGG56_fU9R6Gk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7" y="2132856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sun9-17.userapi.com/s/v1/if2/Lq2FsOn-V3aQktezi1vv1dZgatabc2fXWEspp1oHnaReGW8Ccd-_grmbVzWrQO9xNRSkMZbF7faK-iao0gZlXCqt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8944" y="3952488"/>
            <a:ext cx="3744416" cy="2808312"/>
          </a:xfrm>
          <a:prstGeom prst="rect">
            <a:avLst/>
          </a:prstGeom>
          <a:noFill/>
        </p:spPr>
      </p:pic>
      <p:sp>
        <p:nvSpPr>
          <p:cNvPr id="27650" name="Заголовок 3"/>
          <p:cNvSpPr>
            <a:spLocks noGrp="1"/>
          </p:cNvSpPr>
          <p:nvPr>
            <p:ph type="title"/>
          </p:nvPr>
        </p:nvSpPr>
        <p:spPr>
          <a:xfrm>
            <a:off x="447384" y="540544"/>
            <a:ext cx="8229600" cy="490537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шестнадцатый</a:t>
            </a:r>
            <a:r>
              <a:rPr lang="ru-RU" sz="2800" dirty="0" smtClean="0"/>
              <a:t> </a:t>
            </a:r>
            <a:r>
              <a:rPr lang="ru-RU" sz="2800" dirty="0" smtClean="0"/>
              <a:t>– День туризма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                                                     </a:t>
            </a:r>
          </a:p>
        </p:txBody>
      </p:sp>
      <p:sp>
        <p:nvSpPr>
          <p:cNvPr id="27651" name="Содержимое 4"/>
          <p:cNvSpPr>
            <a:spLocks noGrp="1"/>
          </p:cNvSpPr>
          <p:nvPr>
            <p:ph idx="1"/>
          </p:nvPr>
        </p:nvSpPr>
        <p:spPr>
          <a:xfrm>
            <a:off x="467544" y="692696"/>
            <a:ext cx="8208143" cy="2160910"/>
          </a:xfrm>
        </p:spPr>
        <p:txBody>
          <a:bodyPr/>
          <a:lstStyle/>
          <a:p>
            <a:pPr lvl="0" algn="just">
              <a:buNone/>
            </a:pPr>
            <a:r>
              <a:rPr lang="ru-RU" sz="1800" dirty="0" smtClean="0"/>
              <a:t>	В лагере прошел день туризма в рамках Всероссийского проекта "1000 маршрутов". В этот замечательный день после завтрака весь лагерь отправился на экскурсию в озеро </a:t>
            </a:r>
            <a:r>
              <a:rPr lang="ru-RU" sz="1800" dirty="0" err="1" smtClean="0"/>
              <a:t>Азас</a:t>
            </a:r>
            <a:r>
              <a:rPr lang="ru-RU" sz="1800" dirty="0" smtClean="0"/>
              <a:t>. Пользуясь случаем старшие ребята вместе вожатыми посетили еще озеро </a:t>
            </a:r>
            <a:r>
              <a:rPr lang="ru-RU" sz="1800" dirty="0" err="1" smtClean="0"/>
              <a:t>Ногаан-Холь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>Всем было хорошо, поиграли, покушали на свежем воздухе и конечно же все искупались на ура.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un9-17.userapi.com/s/v1/if2/azNPvaAPcPgPH3f0T4uVEmBf0EGbcEQPyXroQgQP-CRZqU5Wp6puXM2IzSxuS_jo2Eg-znPqkNW46G1kQt5tpfw6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348880"/>
            <a:ext cx="3816424" cy="2862318"/>
          </a:xfrm>
          <a:prstGeom prst="rect">
            <a:avLst/>
          </a:prstGeom>
          <a:noFill/>
        </p:spPr>
      </p:pic>
      <p:pic>
        <p:nvPicPr>
          <p:cNvPr id="10246" name="Picture 6" descr="https://sun9-55.userapi.com/s/v1/if2/Umym5emviWRo2NkFzxrUPvod0tkEax72eU5Wlw9mRpPFeT68WXk0FeyBo-Vhr3uAbWWAfVqyEkkcEP2yxLmYsn7W.jpg?quality=95&amp;as=32x21,48x32,72x48,108x72,160x107,240x160,360x241,480x321,540x361,546x365&amp;from=bu&amp;cs=546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385456"/>
            <a:ext cx="4253928" cy="2843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Заголовок 6"/>
          <p:cNvSpPr>
            <a:spLocks noGrp="1"/>
          </p:cNvSpPr>
          <p:nvPr>
            <p:ph type="title"/>
          </p:nvPr>
        </p:nvSpPr>
        <p:spPr>
          <a:xfrm>
            <a:off x="481013" y="42926"/>
            <a:ext cx="8229600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семнадцатый</a:t>
            </a:r>
            <a:r>
              <a:rPr lang="ru-RU" sz="2800" dirty="0" smtClean="0"/>
              <a:t> - День Первых</a:t>
            </a:r>
            <a:r>
              <a:rPr lang="ru-RU" sz="2800" dirty="0"/>
              <a:t/>
            </a:r>
            <a:br>
              <a:rPr lang="ru-RU" sz="2800" dirty="0"/>
            </a:b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107504" y="692696"/>
            <a:ext cx="8784976" cy="1728192"/>
          </a:xfrm>
          <a:solidFill>
            <a:schemeClr val="bg1"/>
          </a:solidFill>
        </p:spPr>
        <p:txBody>
          <a:bodyPr/>
          <a:lstStyle/>
          <a:p>
            <a:pPr algn="just">
              <a:buNone/>
            </a:pPr>
            <a:r>
              <a:rPr lang="ru-RU" sz="1800" dirty="0" smtClean="0"/>
              <a:t>	В лагере прошел День Первых, посвященный российскому движению детей и молодёжи «Движение Первых». Вожатые познакомили ребят с миссией и ценностями движения, показали видеоролик о том, как создавалось «Движение Первых». Также провели всероссийскую акцию "Забег Первых, в рамках Всероссийского проекта "Вызов первых", приуроченного к Всемирному дню бега. Вечером была проведена игра по станциям «Вместе с РДДМ»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sun9-56.userapi.com/s/v1/if2/BaX02TxJefXpdPh6ZdGPhr41B5Cruw_IuTsNt-A5UxME9DTAwG60y8dPLj3ZJ8Kwl8jgeDXFvh84DCdfLNkAjHwW.jpg?quality=95&amp;as=32x24,48x36,72x54,108x81,160x120,240x181,360x271,480x361,540x407,640x482,720x542,1080x813,1280x964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92896"/>
            <a:ext cx="5449900" cy="4104456"/>
          </a:xfrm>
          <a:prstGeom prst="rect">
            <a:avLst/>
          </a:prstGeom>
          <a:noFill/>
        </p:spPr>
      </p:pic>
      <p:pic>
        <p:nvPicPr>
          <p:cNvPr id="8196" name="Picture 4" descr="https://sun9-63.userapi.com/s/v1/if2/GlshWyosCakbCWhzYxeopMB_MK0hVig57qym_u_ab1xz3FoXUzYwcf6BNL5iRH_YCcmDuH54BUm8TLrpWldOuqN2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140968"/>
            <a:ext cx="3840426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4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507288" cy="574675"/>
          </a:xfrm>
        </p:spPr>
        <p:txBody>
          <a:bodyPr/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/>
              <a:t>День </a:t>
            </a:r>
            <a:r>
              <a:rPr lang="ru-RU" sz="2800" i="1" dirty="0" smtClean="0"/>
              <a:t>восемнадцатый - День молодежи</a:t>
            </a:r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Подзаголовок 6"/>
          <p:cNvSpPr>
            <a:spLocks noGrp="1"/>
          </p:cNvSpPr>
          <p:nvPr>
            <p:ph idx="1"/>
          </p:nvPr>
        </p:nvSpPr>
        <p:spPr>
          <a:xfrm>
            <a:off x="395536" y="1953408"/>
            <a:ext cx="8748464" cy="971536"/>
          </a:xfrm>
        </p:spPr>
        <p:txBody>
          <a:bodyPr/>
          <a:lstStyle/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по шашкам и шахматам к Международному дню шахмат.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красок «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Холли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пародий «Молодежь»</a:t>
            </a:r>
          </a:p>
          <a:p>
            <a:pPr>
              <a:buNone/>
            </a:pPr>
            <a:endParaRPr lang="ru-RU" sz="2800" dirty="0" smtClean="0"/>
          </a:p>
        </p:txBody>
      </p:sp>
      <p:pic>
        <p:nvPicPr>
          <p:cNvPr id="7170" name="Picture 2" descr="https://sun9-60.userapi.com/s/v1/if2/h7Q-Qp5XBmzpOglsb2jsTuwKHzD626nxM_R6vUR2APKUv7XFbXB4aSm3a6nLquesvhleTlHsJuRyAAKyn3Rocfeo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4800533" cy="3600400"/>
          </a:xfrm>
          <a:prstGeom prst="rect">
            <a:avLst/>
          </a:prstGeom>
          <a:noFill/>
        </p:spPr>
      </p:pic>
      <p:pic>
        <p:nvPicPr>
          <p:cNvPr id="7172" name="Picture 4" descr="https://sun9-46.userapi.com/s/v1/ig2/m3nbJhjy6STQ9JiDLUIZRtrVzGeDliGy3QOzYjeh0mXkihN6b-odPh3g83USI2nOGC_R06I44wYMhX_Tei3wkMD6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996952"/>
            <a:ext cx="3600400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4"/>
          <p:cNvSpPr>
            <a:spLocks noGrp="1"/>
          </p:cNvSpPr>
          <p:nvPr>
            <p:ph type="title"/>
          </p:nvPr>
        </p:nvSpPr>
        <p:spPr>
          <a:xfrm>
            <a:off x="435915" y="1772816"/>
            <a:ext cx="8229600" cy="574675"/>
          </a:xfrm>
        </p:spPr>
        <p:txBody>
          <a:bodyPr/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/>
              <a:t>День </a:t>
            </a:r>
            <a:r>
              <a:rPr lang="ru-RU" sz="2800" i="1" dirty="0" smtClean="0"/>
              <a:t>девятнадцатый</a:t>
            </a:r>
            <a:r>
              <a:rPr lang="ru-RU" sz="2800" dirty="0" smtClean="0"/>
              <a:t> – День здоровья и спорта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Подзаголовок 6"/>
          <p:cNvSpPr>
            <a:spLocks noGrp="1"/>
          </p:cNvSpPr>
          <p:nvPr>
            <p:ph idx="1"/>
          </p:nvPr>
        </p:nvSpPr>
        <p:spPr>
          <a:xfrm>
            <a:off x="0" y="2204864"/>
            <a:ext cx="5040560" cy="3744416"/>
          </a:xfrm>
          <a:solidFill>
            <a:schemeClr val="bg1"/>
          </a:solidFill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 smtClean="0"/>
              <a:t>	</a:t>
            </a:r>
            <a:r>
              <a:rPr lang="ru-RU" sz="1600" dirty="0" smtClean="0"/>
              <a:t>Сегодня в нашем лагере "Родничок" прошел день, приуроченный к году здоровья в Республике Тыва.</a:t>
            </a:r>
            <a:br>
              <a:rPr lang="ru-RU" sz="1600" dirty="0" smtClean="0"/>
            </a:br>
            <a:r>
              <a:rPr lang="ru-RU" sz="1600" dirty="0" smtClean="0"/>
              <a:t>Главной целью мероприятий была пропаганда здорового образа жизни среди детей.</a:t>
            </a:r>
            <a:br>
              <a:rPr lang="ru-RU" sz="1600" dirty="0" smtClean="0"/>
            </a:br>
            <a:r>
              <a:rPr lang="ru-RU" sz="1600" dirty="0" smtClean="0"/>
              <a:t>Все занятия были призваны показать, насколько важно заботиться о своем здоровье, правильно питаться, поддерживать физическую активность и участвовать в спортивных соревнованиях. Дети делали зарядку, упражнения на свежем воздухе, рассказывали о видах спорта, которым занимаются, участвовали в спортивных мероприятиях, принимали активное участие в конкурсах танцев и инсценировок "Мы за ЗОЖ" среди отрядных команд.</a:t>
            </a:r>
            <a:br>
              <a:rPr lang="ru-RU" sz="1600" dirty="0" smtClean="0"/>
            </a:br>
            <a:r>
              <a:rPr lang="ru-RU" sz="1600" dirty="0" smtClean="0"/>
              <a:t>День прошел интересно и познавательно! </a:t>
            </a:r>
          </a:p>
        </p:txBody>
      </p:sp>
      <p:pic>
        <p:nvPicPr>
          <p:cNvPr id="6146" name="Picture 2" descr="https://sun9-5.userapi.com/s/v1/ig2/Ef7l6_gNpBnj2RnBKrfHxmhXuqb8SIv4PC5nhmJgXMnNjCLA0vKBnKA76mCZltAWeeS07S19_Rp3qegSdh5WxZNY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132856"/>
            <a:ext cx="324036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Заголовок 6"/>
          <p:cNvSpPr>
            <a:spLocks noGrp="1"/>
          </p:cNvSpPr>
          <p:nvPr>
            <p:ph type="title"/>
          </p:nvPr>
        </p:nvSpPr>
        <p:spPr>
          <a:xfrm>
            <a:off x="251521" y="274638"/>
            <a:ext cx="8749604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двадцатый</a:t>
            </a:r>
            <a:r>
              <a:rPr lang="ru-RU" sz="2800" dirty="0"/>
              <a:t> </a:t>
            </a:r>
            <a:r>
              <a:rPr lang="ru-RU" sz="2800" dirty="0" smtClean="0"/>
              <a:t>- Закрытие лагеря</a:t>
            </a:r>
            <a:br>
              <a:rPr lang="ru-RU" sz="2800" dirty="0" smtClean="0"/>
            </a:br>
            <a:r>
              <a:rPr lang="ru-RU" sz="2800" i="1" dirty="0" smtClean="0"/>
              <a:t>«Расстаются </a:t>
            </a:r>
            <a:r>
              <a:rPr lang="ru-RU" sz="2800" i="1" dirty="0"/>
              <a:t>друзья, остается в сердце нежность…»</a:t>
            </a:r>
            <a:r>
              <a:rPr lang="ru-RU" dirty="0"/>
              <a:t/>
            </a:r>
            <a:br>
              <a:rPr lang="ru-RU" dirty="0"/>
            </a:b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3" name="Текст 4"/>
          <p:cNvSpPr>
            <a:spLocks noGrp="1"/>
          </p:cNvSpPr>
          <p:nvPr>
            <p:ph idx="1"/>
          </p:nvPr>
        </p:nvSpPr>
        <p:spPr>
          <a:xfrm>
            <a:off x="755576" y="1006476"/>
            <a:ext cx="8064896" cy="1846460"/>
          </a:xfrm>
        </p:spPr>
        <p:txBody>
          <a:bodyPr/>
          <a:lstStyle/>
          <a:p>
            <a:pPr algn="just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закрытию лагерного сезона</a:t>
            </a:r>
          </a:p>
          <a:p>
            <a:pPr lvl="0" algn="just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линейка, посвященная закрытию лагерного сезона</a:t>
            </a:r>
          </a:p>
          <a:p>
            <a:pPr lvl="0" algn="just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и дискотека</a:t>
            </a:r>
          </a:p>
          <a:p>
            <a:pPr algn="just">
              <a:buFont typeface="Calibri" pitchFamily="34" charset="0"/>
              <a:buAutoNum type="arabicPeriod"/>
            </a:pP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s://sun9-36.userapi.com/s/v1/ig2/kmBOdj5iVC5QXOWjqwFdwsk77Ff4skYT_9P1MmSSIM_5ieAUonckZQ-K87YfUyP1CqMc7f6SmvFDQllefTkmjXfU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700808"/>
            <a:ext cx="2637585" cy="2637585"/>
          </a:xfrm>
          <a:prstGeom prst="rect">
            <a:avLst/>
          </a:prstGeom>
          <a:noFill/>
        </p:spPr>
      </p:pic>
      <p:pic>
        <p:nvPicPr>
          <p:cNvPr id="5122" name="Picture 2" descr="https://sun9-59.userapi.com/s/v1/if2/B2WNYEyGLkPND0LR98MDxHQngUEBM-Ux5NTNq-KovFzDWUFpTjVm-2KW6gIOWdUeRYvbY_YOriXkvw1gXxS1igzJ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93096"/>
            <a:ext cx="3072341" cy="2304256"/>
          </a:xfrm>
          <a:prstGeom prst="rect">
            <a:avLst/>
          </a:prstGeom>
          <a:noFill/>
        </p:spPr>
      </p:pic>
      <p:pic>
        <p:nvPicPr>
          <p:cNvPr id="5128" name="Picture 8" descr="https://sun9-39.userapi.com/s/v1/if2/9XjinLOpMTMme7dIztb9MXR4mxmNdjI1ILEEFH3vxkocu9HdM_cH6yzYFmIzQIOtJrWvkpLRD6vJTcF40rERU08r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05064"/>
            <a:ext cx="3456384" cy="2592288"/>
          </a:xfrm>
          <a:prstGeom prst="rect">
            <a:avLst/>
          </a:prstGeom>
          <a:noFill/>
        </p:spPr>
      </p:pic>
      <p:pic>
        <p:nvPicPr>
          <p:cNvPr id="5126" name="Picture 6" descr="https://sun9-22.userapi.com/s/v1/if2/0KrrqOI4IrqEzar0DHvZn07cNwvnaMBnDtU2I_DqwrRzlo7xxPRxyGcH8HM_hzoaujRjbDKIGNR9eKRMJihw-9Jf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2132856"/>
            <a:ext cx="3456383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4"/>
          <p:cNvSpPr>
            <a:spLocks noGrp="1"/>
          </p:cNvSpPr>
          <p:nvPr>
            <p:ph type="title"/>
          </p:nvPr>
        </p:nvSpPr>
        <p:spPr>
          <a:xfrm>
            <a:off x="433892" y="1772816"/>
            <a:ext cx="8229600" cy="574675"/>
          </a:xfrm>
        </p:spPr>
        <p:txBody>
          <a:bodyPr/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/>
              <a:t>День двадцать </a:t>
            </a:r>
            <a:r>
              <a:rPr lang="ru-RU" sz="2800" i="1" dirty="0" smtClean="0"/>
              <a:t>первый</a:t>
            </a:r>
            <a:r>
              <a:rPr lang="ru-RU" sz="2800" dirty="0"/>
              <a:t> </a:t>
            </a:r>
            <a:r>
              <a:rPr lang="ru-RU" sz="2800" dirty="0" smtClean="0"/>
              <a:t>- День </a:t>
            </a:r>
            <a:r>
              <a:rPr lang="ru-RU" sz="2800" dirty="0"/>
              <a:t>отъезда</a:t>
            </a:r>
            <a:br>
              <a:rPr lang="ru-RU" sz="2800" dirty="0"/>
            </a:br>
            <a:r>
              <a:rPr lang="ru-RU" sz="2800" i="1" dirty="0"/>
              <a:t>«До свидания, лагерь! До новых встреч!»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3" name="Подзаголовок 6"/>
          <p:cNvSpPr>
            <a:spLocks noGrp="1"/>
          </p:cNvSpPr>
          <p:nvPr>
            <p:ph idx="1"/>
          </p:nvPr>
        </p:nvSpPr>
        <p:spPr>
          <a:xfrm>
            <a:off x="433892" y="2348591"/>
            <a:ext cx="6874412" cy="1757363"/>
          </a:xfrm>
        </p:spPr>
        <p:txBody>
          <a:bodyPr/>
          <a:lstStyle/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«Уют» « От чистого лагеря до чистой планеты»</a:t>
            </a:r>
          </a:p>
          <a:p>
            <a:pPr lvl="0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мероприятия</a:t>
            </a:r>
          </a:p>
          <a:p>
            <a:pPr lvl="0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Отъезд</a:t>
            </a:r>
          </a:p>
          <a:p>
            <a:endParaRPr lang="ru-RU" sz="2800" dirty="0" smtClean="0"/>
          </a:p>
        </p:txBody>
      </p:sp>
      <p:pic>
        <p:nvPicPr>
          <p:cNvPr id="2" name="Picture 2" descr="https://sun9-79.userapi.com/s/v1/if2/bWU_JclB6iYELuLUScsWI55P8ZUBVbnA9Wee0UWEaQuzM6w1x2aOA62f6FpahgTMMzrS9ns2a1rLqrJXOqnUDv4D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356991"/>
            <a:ext cx="4032448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s://sun9-40.userapi.com/s/v1/ig2/bsDeAHIYnymFWd64QS5OTwOD2SR26MeK9h1Z60xuiwSIsq84Lytvrmcj-VFWJWX4YrxRdiP0z9dpdWTGP53SlOGz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732923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4"/>
          <p:cNvSpPr>
            <a:spLocks noChangeArrowheads="1"/>
          </p:cNvSpPr>
          <p:nvPr/>
        </p:nvSpPr>
        <p:spPr bwMode="auto">
          <a:xfrm>
            <a:off x="179512" y="260648"/>
            <a:ext cx="5904656" cy="2862322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3 июля начался 2 сезон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летнего стационарного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лагеря «Родничок»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девчонок и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мальчишек при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МБООУ «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Ийской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СШИ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Дети прибыли из: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Республиканской школы-интерната «ТТК» – 30 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Кызыл-Арыгской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школы-интерната – 14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Города Кызыл – 6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Пий-Хемского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кожууна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– 2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Тоджинского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кожууна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- 4 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Прямоугольник 5"/>
          <p:cNvSpPr>
            <a:spLocks noChangeArrowheads="1"/>
          </p:cNvSpPr>
          <p:nvPr/>
        </p:nvSpPr>
        <p:spPr bwMode="auto">
          <a:xfrm>
            <a:off x="857250" y="4857750"/>
            <a:ext cx="32146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Наш лагерь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«Родничок»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хорош!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Все для счастья тут найдешь: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Разрядка и восстановление,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Спорт и развлечения,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Полноценное питание,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Дружба и соревнования.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sun9-29.userapi.com/s/v1/if2/_9eh2eqzXbpTo__JTq_mx5v7D4M4seDF5UWXoEMjqFvUxLBZmY-a-OyQgsOph1vyasYOKqmFD7JEHGzg8R-vyb9O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571500"/>
            <a:ext cx="6481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09531809"/>
              </p:ext>
            </p:extLst>
          </p:nvPr>
        </p:nvGraphicFramePr>
        <p:xfrm>
          <a:off x="1187450" y="357188"/>
          <a:ext cx="7488238" cy="51450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882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145087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endParaRPr lang="ru-RU" sz="2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Хорошие</a:t>
                      </a:r>
                      <a:r>
                        <a:rPr lang="ru-RU" sz="2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моменты  лагерной жизни…</a:t>
                      </a:r>
                      <a:endParaRPr lang="ru-RU" sz="2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2" descr="https://sun9-25.userapi.com/s/v1/if2/HqJ9M5WSMZ0Yys5xsSendvCrecjyB0UHipkP0dyiXqqj2JSdxxmtZA8fNRjpTwuqAE23jg5I93tmzTq2J5AU2K0E.jpg?quality=95&amp;as=32x23,48x35,72x52,108x79,160x116,240x175,360x262,480x349,540x393,640x466,720x524,1080x786,1280x932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556791"/>
            <a:ext cx="7056784" cy="5138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571500"/>
            <a:ext cx="6481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09531809"/>
              </p:ext>
            </p:extLst>
          </p:nvPr>
        </p:nvGraphicFramePr>
        <p:xfrm>
          <a:off x="1187450" y="357188"/>
          <a:ext cx="7488238" cy="51450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882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145087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endParaRPr lang="ru-RU" sz="2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Хорошие</a:t>
                      </a:r>
                      <a:r>
                        <a:rPr lang="ru-RU" sz="2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моменты  </a:t>
                      </a:r>
                      <a:r>
                        <a:rPr lang="ru-RU" sz="2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лагерной жизни…</a:t>
                      </a:r>
                      <a:endParaRPr lang="ru-RU" sz="2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7108" name="Picture 4" descr="https://sun9-85.userapi.com/s/v1/if2/_A4ipHts9yxWlAYoQaSSR5ATnougRdww3xEnMwCvtv6r3l2womX1MyMt7jUwCKCyNcVX4JEx3Dg7Bm7ieygmPM-F.jpg?quality=95&amp;as=32x20,48x30,72x45,108x68,160x100,240x150,360x226,480x301,540x338,640x401,720x451,1080x677,1280x802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412776"/>
            <a:ext cx="4482093" cy="2808312"/>
          </a:xfrm>
          <a:prstGeom prst="rect">
            <a:avLst/>
          </a:prstGeom>
          <a:noFill/>
        </p:spPr>
      </p:pic>
      <p:pic>
        <p:nvPicPr>
          <p:cNvPr id="47110" name="Picture 6" descr="https://sun9-41.userapi.com/s/v1/ig2/AzmKEfoZoesMmHpP8cPT2Pz6xX9cPKT4SpiDKQNFkUwzRIhkHdzEFYIBsJARBpblipH9KjMXL27BevzjLuuR91LO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212976"/>
            <a:ext cx="3456384" cy="3456384"/>
          </a:xfrm>
          <a:prstGeom prst="rect">
            <a:avLst/>
          </a:prstGeom>
          <a:noFill/>
        </p:spPr>
      </p:pic>
      <p:pic>
        <p:nvPicPr>
          <p:cNvPr id="47106" name="Picture 2" descr="https://sun9-80.userapi.com/s/v1/ig2/pdIgtnB4LyKNnMsydv6RKX2sFcP_0bi50rfVes_cgZQlBYgy0XSslfIDznt6iktgz0YpovdMyWN0UCHgtt4YvP1U.jpg?quality=95&amp;as=32x43,48x65,72x97,108x146,160x216,240x324,360x486,480x647,540x728,640x863,720x971,949x1280&amp;from=bu&amp;cs=949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628800"/>
            <a:ext cx="3576941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29406"/>
            <a:ext cx="6481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2050852" y="307976"/>
            <a:ext cx="5689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4800" b="1" i="1" dirty="0">
                <a:solidFill>
                  <a:srgbClr val="663300"/>
                </a:solidFill>
                <a:latin typeface="Monotype Corsiva" pitchFamily="66" charset="0"/>
              </a:rPr>
              <a:t>Результативность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45382600"/>
              </p:ext>
            </p:extLst>
          </p:nvPr>
        </p:nvGraphicFramePr>
        <p:xfrm>
          <a:off x="971600" y="1139826"/>
          <a:ext cx="7848872" cy="50609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488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60949"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Поставленные цели и задачи были выполнены в результате слаженной работы воспитателей, вожатых и детей. Вся воспитательная деятельность в лагере была организована в соответствии с планом воспитательной работы на каждый день. Хорошая работа воспитателей способствовала созданию доброжелательной атмосферы в лагере. За время пребывания в лагере ребята очень сдружились между собой. Все воспитатели старались, чтобы детский лагерь и летний отдых стал таким, чтобы было что вспомнить, о чем написать сочинение «Как я провел школьные каникулы». Уверены, июнь в лагере «Родничок» для детей стал ярким, полезным и веселым.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endParaRPr lang="ru-RU" sz="1600" b="0" i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Результат работы летнего стационарного лагеря с круглосуточным пребыванием «Родничок»: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Укрепление здоровья детей.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Улучшение социально-психологического климата в лагере.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Укрепление дружбы и сотрудничества между детьми разных возрастов.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умений, навыков, приобретение жизненного опыта адекватного поведения в экстремальных ситуациях.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творческих способностей, инициативы и активности ребёнка.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Привитие навыков самообслуживания.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Повышение чувства патриотизма, уважение к родной природе.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ru-RU" sz="1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35779697"/>
              </p:ext>
            </p:extLst>
          </p:nvPr>
        </p:nvGraphicFramePr>
        <p:xfrm>
          <a:off x="323528" y="428625"/>
          <a:ext cx="8280920" cy="5772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80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772150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endParaRPr lang="ru-RU" sz="20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0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0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2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Вот настал момент прощанья, 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2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Будет краткой наша речь. 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2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Говорим мы: «До свиданья, 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2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счастливых новых встреч!»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8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8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r">
                        <a:buFont typeface="Wingdings" pitchFamily="2" charset="2"/>
                        <a:buNone/>
                      </a:pPr>
                      <a:r>
                        <a:rPr lang="ru-RU" sz="20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Ссылки на наши страницы:</a:t>
                      </a:r>
                    </a:p>
                    <a:p>
                      <a:pPr algn="r">
                        <a:buFont typeface="Wingdings" pitchFamily="2" charset="2"/>
                        <a:buNone/>
                      </a:pPr>
                      <a:r>
                        <a:rPr lang="ru-RU" sz="18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https://sschool-iy.rtyva.ru/?page_id=1230</a:t>
                      </a:r>
                      <a:endParaRPr lang="ru-RU" sz="20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https://vk.com/rodnichokiysan</a:t>
                      </a:r>
                      <a:r>
                        <a:rPr lang="ru-RU" sz="18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0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8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C:\Users\User\Downloads\67c6d19fbf114d26c85f943f9a3caf4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429000"/>
            <a:ext cx="2015952" cy="2015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6481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195736" y="332656"/>
            <a:ext cx="5689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4800" b="1" i="1">
                <a:solidFill>
                  <a:srgbClr val="663300"/>
                </a:solidFill>
                <a:latin typeface="Monotype Corsiva" pitchFamily="66" charset="0"/>
              </a:rPr>
              <a:t>Актуальность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22362171"/>
              </p:ext>
            </p:extLst>
          </p:nvPr>
        </p:nvGraphicFramePr>
        <p:xfrm>
          <a:off x="899592" y="1124744"/>
          <a:ext cx="7992888" cy="51424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92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25583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0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Летние каникулы составляют значительную часть свободного времени детей. Этот период как нельзя более благоприятен для укрепления здоровья.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0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Здоровье -бесценное достояние не только каждого человека, но и всего общества. В последнее время всё очевиднее становится ухудшение здоровья детей. Поэтому, забота о сохранении здоровья детей- важнейшая обязанность школы, отдельного учителя и самого ребёнка.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0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Здоровье-основа формирования личности.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0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Приоритетным направлением программы является подготовка и организация воспитательно-оздоровительной работы в летнем стационарном лагере. В нем отдыхают дети из малообеспеченных, многодетных семей, дети группы риска, состоящих на </a:t>
                      </a:r>
                      <a:r>
                        <a:rPr lang="ru-RU" sz="200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внутришкольном</a:t>
                      </a:r>
                      <a:r>
                        <a:rPr lang="ru-RU" sz="20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контроле, а также дети из разных уголков нашей прекрасной республики. Длительность смены 21 день. В лагере ребенок заполняет свое свободное время полезными делами, укрепляет здоровье. </a:t>
                      </a:r>
                      <a:endParaRPr lang="ru-RU" sz="1800" b="1" dirty="0" smtClean="0">
                        <a:latin typeface="+mn-lt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8998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ru-RU" sz="1800" b="1" dirty="0" smtClean="0">
                        <a:latin typeface="+mn-lt"/>
                      </a:endParaRPr>
                    </a:p>
                  </a:txBody>
                  <a:tcPr marL="91433" marR="91433" marT="45719" marB="45719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56795124"/>
              </p:ext>
            </p:extLst>
          </p:nvPr>
        </p:nvGraphicFramePr>
        <p:xfrm>
          <a:off x="971600" y="332657"/>
          <a:ext cx="7920880" cy="60350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208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256584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Лагерь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это новый образ жизни детей, новый режим с его особым романтическим стилем и тоном. Это жизнь в новом коллективе, это, наконец, новая природосообразная деятельность.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Это время игр, развлечений, свободы в выборе занятий, снятия накопившегося за год напряжения, восполнения израсходованных сил, восстановления здоровья. Это период свободного общения детей. Наш лагерь открывается на основании приказа по учреждению и комплектуется из обучающихся от 7 до 17 лет. Зачисление производится на основании заявления родителей (законных представителей). 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лагере организуются отряды с учётом возрастных особенностей и интересов обучающихся, строго соблюдаются требования санитарно-гигиенических норм и правил, правил техники безопасности.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Лагерь размещается на базе МБООУ «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Ийская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санаторная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орбщеобразовательная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школа-интернат». В основу организации закладываются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здоровьесберегающие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технологии, реализующиеся в игровой форме.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Создание оптимальных условий, обеспечивающих полноценный отдых детей, их оздоровление и творческое развитие.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Задачи:  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  Создавать условия для организованного отдыха детей.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  Приобщать ребят к творческим 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видам деятельности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развитие творческого мышления.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  Способствовать формированию культурного поведения, санитарно-гигиенической культуры.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  Создавать благоприятные условия для укрепления здоровья детей.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  Предоставлять ребенку возможность для самореализации на индивидуальном личностном потенциале.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  Формировать у ребят навыки общения и толерантности.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 Формировать у ребят элементарные экологические представления и понятия, подвести к пониманию важности и необходимости охраны окружающей природы.</a:t>
                      </a:r>
                    </a:p>
                  </a:txBody>
                  <a:tcPr marL="91433" marR="91433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52" y="196850"/>
            <a:ext cx="6481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954213" y="324644"/>
            <a:ext cx="568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b="1" i="1" dirty="0">
                <a:solidFill>
                  <a:srgbClr val="663300"/>
                </a:solidFill>
                <a:latin typeface="Monotype Corsiva" pitchFamily="66" charset="0"/>
              </a:rPr>
              <a:t>Режим работы лагеря </a:t>
            </a:r>
            <a:r>
              <a:rPr lang="ru-RU" sz="3200" b="1" i="1" dirty="0" smtClean="0">
                <a:solidFill>
                  <a:srgbClr val="663300"/>
                </a:solidFill>
                <a:latin typeface="Monotype Corsiva" pitchFamily="66" charset="0"/>
              </a:rPr>
              <a:t>«Родничок»</a:t>
            </a:r>
            <a:endParaRPr lang="ru-RU" sz="3200" b="1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17901" t="28344" r="20114" b="8437"/>
          <a:stretch/>
        </p:blipFill>
        <p:spPr>
          <a:xfrm>
            <a:off x="0" y="1075101"/>
            <a:ext cx="9144000" cy="5243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>
                <a:ea typeface="Mongolian Baiti" pitchFamily="66" charset="0"/>
                <a:cs typeface="Mongolian Baiti" pitchFamily="66" charset="0"/>
              </a:rPr>
              <a:t>В лагере были организованы 3 отряда </a:t>
            </a:r>
            <a:r>
              <a:rPr lang="ru-RU" sz="3600" b="1" i="1" dirty="0" smtClean="0">
                <a:ea typeface="Mongolian Baiti" pitchFamily="66" charset="0"/>
                <a:cs typeface="Mongolian Baiti" pitchFamily="66" charset="0"/>
              </a:rPr>
              <a:t>«Беспредел», «220</a:t>
            </a:r>
            <a:r>
              <a:rPr lang="en-US" sz="3600" b="1" i="1" dirty="0" smtClean="0">
                <a:ea typeface="Mongolian Baiti" pitchFamily="66" charset="0"/>
                <a:cs typeface="Mongolian Baiti" pitchFamily="66" charset="0"/>
              </a:rPr>
              <a:t>V</a:t>
            </a:r>
            <a:r>
              <a:rPr lang="ru-RU" sz="3600" b="1" i="1" dirty="0" smtClean="0">
                <a:ea typeface="Mongolian Baiti" pitchFamily="66" charset="0"/>
                <a:cs typeface="Mongolian Baiti" pitchFamily="66" charset="0"/>
              </a:rPr>
              <a:t>» </a:t>
            </a:r>
            <a:r>
              <a:rPr lang="ru-RU" sz="3600" b="1" i="1" dirty="0" smtClean="0">
                <a:ea typeface="Mongolian Baiti" pitchFamily="66" charset="0"/>
                <a:cs typeface="Mongolian Baiti" pitchFamily="66" charset="0"/>
              </a:rPr>
              <a:t>и </a:t>
            </a:r>
            <a:r>
              <a:rPr lang="ru-RU" sz="3600" b="1" i="1" dirty="0" smtClean="0">
                <a:ea typeface="Mongolian Baiti" pitchFamily="66" charset="0"/>
                <a:cs typeface="Mongolian Baiti" pitchFamily="66" charset="0"/>
              </a:rPr>
              <a:t>«</a:t>
            </a:r>
            <a:r>
              <a:rPr lang="ru-RU" sz="3600" b="1" i="1" dirty="0" err="1" smtClean="0">
                <a:ea typeface="Mongolian Baiti" pitchFamily="66" charset="0"/>
                <a:cs typeface="Mongolian Baiti" pitchFamily="66" charset="0"/>
              </a:rPr>
              <a:t>Эзирлер</a:t>
            </a:r>
            <a:r>
              <a:rPr lang="ru-RU" sz="3600" b="1" i="1" dirty="0" smtClean="0">
                <a:ea typeface="Mongolian Baiti" pitchFamily="66" charset="0"/>
                <a:cs typeface="Mongolian Baiti" pitchFamily="66" charset="0"/>
              </a:rPr>
              <a:t>»</a:t>
            </a:r>
            <a:endParaRPr lang="ru-RU" sz="3600" b="1" i="1" dirty="0" smtClean="0">
              <a:ea typeface="Mongolian Baiti" pitchFamily="66" charset="0"/>
              <a:cs typeface="Mongolian Baiti" pitchFamily="66" charset="0"/>
            </a:endParaRPr>
          </a:p>
        </p:txBody>
      </p:sp>
      <p:pic>
        <p:nvPicPr>
          <p:cNvPr id="27650" name="Picture 2" descr="https://sun9-67.userapi.com/s/v1/ig2/4BfFV0EYh_YPdGQDZa3CG9UWmAHZKRLcTN1pvYzYQzBYsnXNw4OHCXUoadOE2DiFBSW6BNJ9wyTeSgvjHlO5CpYY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428823"/>
            <a:ext cx="5328592" cy="5328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37"/>
          </a:xfrm>
        </p:spPr>
        <p:txBody>
          <a:bodyPr/>
          <a:lstStyle/>
          <a:p>
            <a:r>
              <a:rPr lang="ru-RU" sz="80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243" name="Подзаголовок 6"/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4042792" cy="442535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     И вот наступил долгожданный день – начало 2 сезона. Весёлые детские голоски наполнили радостным щебетанием стационарный лагерь «Родничок». Началась интересная лагерная жизнь. Каждый день лагерной смены был тематическим, начинался встречей детей с воспитателями и вожатыми. А утренняя зарядка под музыку давала детям заряд бодрости и энергии на целый день. </a:t>
            </a: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sun9-69.userapi.com/s/v1/ig2/ApJ-gwetn9GyOJvyMq7hv0rHPTyRmh4uMrsc56FneSg0OSmfSRHTITQiG6f1sWdvPQdsVPzCVetQ1XUj0qqh-ion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548680"/>
            <a:ext cx="432048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/>
          </p:nvPr>
        </p:nvSpPr>
        <p:spPr>
          <a:xfrm>
            <a:off x="468313" y="692696"/>
            <a:ext cx="8229600" cy="634082"/>
          </a:xfrm>
        </p:spPr>
        <p:txBody>
          <a:bodyPr/>
          <a:lstStyle/>
          <a:p>
            <a:r>
              <a:rPr lang="ru-RU" sz="2800" dirty="0"/>
              <a:t>День второй — День солнца и воды «Солнце, воздух и вода, наши лучшие друзья»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            </a:t>
            </a:r>
          </a:p>
        </p:txBody>
      </p:sp>
      <p:sp>
        <p:nvSpPr>
          <p:cNvPr id="11267" name="Содержимое 4"/>
          <p:cNvSpPr>
            <a:spLocks noGrp="1"/>
          </p:cNvSpPr>
          <p:nvPr>
            <p:ph idx="1"/>
          </p:nvPr>
        </p:nvSpPr>
        <p:spPr>
          <a:xfrm>
            <a:off x="179511" y="1196752"/>
            <a:ext cx="4091947" cy="3744416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систематизировать знания детей о воздухе,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развивать познавательные и творческие способности детей. Были проведены следующие мероприятия: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по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отрядных команд.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кружках и подвижные игры.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по станциям «Посвящение в отдыхающие»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 дружбы и дискотека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https://sun9-23.userapi.com/s/v1/ig2/YdGsNfuLX43gDycgUCeKZ-ACUMnArGmMm8BvilR4wsqomJSbGvppO_FW1CzGaWPzjt_nTFbggXWB4a82eo0Uc_a9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268760"/>
            <a:ext cx="4896543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1870</TotalTime>
  <Words>929</Words>
  <Application>Microsoft Office PowerPoint</Application>
  <PresentationFormat>Экран (4:3)</PresentationFormat>
  <Paragraphs>155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Тема4</vt:lpstr>
      <vt:lpstr>МБООУ Ийская санаторная общеобразовательная школа-интернат Тоджинского района РТ</vt:lpstr>
      <vt:lpstr>          </vt:lpstr>
      <vt:lpstr>Слайд 3</vt:lpstr>
      <vt:lpstr>Слайд 4</vt:lpstr>
      <vt:lpstr>Слайд 5</vt:lpstr>
      <vt:lpstr>Слайд 6</vt:lpstr>
      <vt:lpstr>В лагере были организованы 3 отряда «Беспредел», «220V» и «Эзирлер»</vt:lpstr>
      <vt:lpstr>.</vt:lpstr>
      <vt:lpstr>День второй — День солнца и воды «Солнце, воздух и вода, наши лучшие друзья»                                                       </vt:lpstr>
      <vt:lpstr>День третий — День талантов «Созвездие талантов»</vt:lpstr>
      <vt:lpstr>Слайд 11</vt:lpstr>
      <vt:lpstr>Слайд 12</vt:lpstr>
      <vt:lpstr>День пятый — День воды «Без воды ни туда – ни сюда»</vt:lpstr>
      <vt:lpstr>Слайд 14</vt:lpstr>
      <vt:lpstr>День седьмой — День родного края </vt:lpstr>
      <vt:lpstr>День восьмой — День кино</vt:lpstr>
      <vt:lpstr>День девятый - День юмора и смеха </vt:lpstr>
      <vt:lpstr>День десятый - День бизнеса и экономики </vt:lpstr>
      <vt:lpstr>День одиннадцатый - День культуры и дружбы</vt:lpstr>
      <vt:lpstr>День двенадцатый - День рекордов лагеря </vt:lpstr>
      <vt:lpstr>День тринадцатый - День моды и красоты </vt:lpstr>
      <vt:lpstr>День четырнадцатый - День самоуправления                                                       </vt:lpstr>
      <vt:lpstr> День пятнадцатый - День страха и страшилок «День нечистой силы»                                                      </vt:lpstr>
      <vt:lpstr>День шестнадцатый – День туризма                                                       </vt:lpstr>
      <vt:lpstr>День семнадцатый - День Первых </vt:lpstr>
      <vt:lpstr>    День восемнадцатый - День молодежи     </vt:lpstr>
      <vt:lpstr>    День девятнадцатый – День здоровья и спорта     </vt:lpstr>
      <vt:lpstr>День двадцатый - Закрытие лагеря «Расстаются друзья, остается в сердце нежность…» </vt:lpstr>
      <vt:lpstr>    День двадцать первый - День отъезда «До свидания, лагерь! До новых встреч!»     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DAY</dc:creator>
  <cp:lastModifiedBy>User</cp:lastModifiedBy>
  <cp:revision>134</cp:revision>
  <dcterms:created xsi:type="dcterms:W3CDTF">2015-06-02T17:52:54Z</dcterms:created>
  <dcterms:modified xsi:type="dcterms:W3CDTF">2025-07-24T16:18:46Z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2130476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