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68" r:id="rId3"/>
    <p:sldId id="274" r:id="rId4"/>
    <p:sldId id="275" r:id="rId5"/>
    <p:sldId id="277" r:id="rId6"/>
    <p:sldId id="280" r:id="rId7"/>
    <p:sldId id="269" r:id="rId8"/>
    <p:sldId id="281" r:id="rId9"/>
    <p:sldId id="293" r:id="rId10"/>
    <p:sldId id="273" r:id="rId11"/>
    <p:sldId id="303" r:id="rId12"/>
    <p:sldId id="276" r:id="rId13"/>
    <p:sldId id="305" r:id="rId14"/>
    <p:sldId id="304" r:id="rId15"/>
    <p:sldId id="284" r:id="rId16"/>
    <p:sldId id="285" r:id="rId17"/>
    <p:sldId id="286" r:id="rId18"/>
    <p:sldId id="288" r:id="rId19"/>
    <p:sldId id="289" r:id="rId20"/>
    <p:sldId id="282" r:id="rId21"/>
    <p:sldId id="291" r:id="rId22"/>
    <p:sldId id="295" r:id="rId23"/>
    <p:sldId id="290" r:id="rId24"/>
    <p:sldId id="296" r:id="rId25"/>
    <p:sldId id="299" r:id="rId26"/>
    <p:sldId id="297" r:id="rId27"/>
    <p:sldId id="294" r:id="rId28"/>
    <p:sldId id="308" r:id="rId29"/>
    <p:sldId id="300" r:id="rId30"/>
    <p:sldId id="298" r:id="rId31"/>
    <p:sldId id="301" r:id="rId32"/>
    <p:sldId id="310" r:id="rId33"/>
    <p:sldId id="302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3300"/>
    <a:srgbClr val="33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4" autoAdjust="0"/>
    <p:restoredTop sz="94598" autoAdjust="0"/>
  </p:normalViewPr>
  <p:slideViewPr>
    <p:cSldViewPr>
      <p:cViewPr varScale="1">
        <p:scale>
          <a:sx n="83" d="100"/>
          <a:sy n="83" d="100"/>
        </p:scale>
        <p:origin x="-16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51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12D52-2807-4A1C-87F2-25EF2CCB4A7D}" type="datetimeFigureOut">
              <a:rPr lang="ru-RU"/>
              <a:pPr>
                <a:defRPr/>
              </a:pPr>
              <a:t>07.07.2025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44E-98B5-49DF-A1F6-0A6B099D9C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2133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63942-CA32-4086-B57D-94C74A1A2B88}" type="datetimeFigureOut">
              <a:rPr lang="ru-RU"/>
              <a:pPr>
                <a:defRPr/>
              </a:pPr>
              <a:t>07.07.2025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5B3CA-F287-43E4-BCDA-BF7540CD01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9674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6E807-49F8-4C41-A769-83F70466657C}" type="datetimeFigureOut">
              <a:rPr lang="ru-RU"/>
              <a:pPr>
                <a:defRPr/>
              </a:pPr>
              <a:t>07.07.2025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10C86-1D10-42D4-AF4E-70FAE7CAF1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9221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F8479-889A-44AD-8A5B-F434F1CF624F}" type="datetimeFigureOut">
              <a:rPr lang="ru-RU"/>
              <a:pPr>
                <a:defRPr/>
              </a:pPr>
              <a:t>07.07.2025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928D9-11F7-4A5F-8739-F6DFA4CECE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7872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BEA44-13F6-4BE2-ACC1-9C9CB416540B}" type="datetimeFigureOut">
              <a:rPr lang="ru-RU"/>
              <a:pPr>
                <a:defRPr/>
              </a:pPr>
              <a:t>07.07.2025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D1F72-322D-4653-B81D-0C811F5D7E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45775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881E5-5476-4F97-8073-D366363CF961}" type="datetimeFigureOut">
              <a:rPr lang="ru-RU"/>
              <a:pPr>
                <a:defRPr/>
              </a:pPr>
              <a:t>07.07.2025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A24BB-5EE0-4D8D-80AA-EF6AB64B71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9797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44311-ABE4-4015-9506-DCE90226C0B0}" type="datetimeFigureOut">
              <a:rPr lang="ru-RU"/>
              <a:pPr>
                <a:defRPr/>
              </a:pPr>
              <a:t>07.07.2025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D8A08-89A3-44EC-AF2A-84AD170DBC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164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1FC97-50A3-48F3-A0DD-6FE46F94DB6B}" type="datetimeFigureOut">
              <a:rPr lang="ru-RU"/>
              <a:pPr>
                <a:defRPr/>
              </a:pPr>
              <a:t>07.07.2025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B27E0-6506-472A-A67D-7717C43AF2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337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FAB55-0DFF-4F19-8CA5-A6416D4993A0}" type="datetimeFigureOut">
              <a:rPr lang="ru-RU"/>
              <a:pPr>
                <a:defRPr/>
              </a:pPr>
              <a:t>07.07.2025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36247-DA85-4F96-8CAD-EDE071EC43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2256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5F734-4B28-4CA2-BAB2-3D757C2675FF}" type="datetimeFigureOut">
              <a:rPr lang="ru-RU"/>
              <a:pPr>
                <a:defRPr/>
              </a:pPr>
              <a:t>07.07.2025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A89EC-1968-42DC-B33B-5F776BF4D6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8148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37D69-34D2-45F7-B78E-06410D266AD2}" type="datetimeFigureOut">
              <a:rPr lang="ru-RU"/>
              <a:pPr>
                <a:defRPr/>
              </a:pPr>
              <a:t>07.07.2025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30114-F78B-4944-8764-3B601CCF30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332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2E3C94-03E7-4A57-9B6E-D4BAF53BBF4C}" type="datetimeFigureOut">
              <a:rPr lang="ru-RU"/>
              <a:pPr>
                <a:defRPr/>
              </a:pPr>
              <a:t>07.07.2025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F4D3C3-5E0B-44F8-9829-95BC3C8A47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rodnichokiysan?from=groups&amp;w=wall-221161258_245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school-iy.rtyva.ru/?page_id=123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hyperlink" Target="https://vk.com/rodnichokiysa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go.html?href=http://pandiaweb.ru/text/category/vidi_deyatelmznosti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5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720080"/>
          </a:xfrm>
        </p:spPr>
        <p:txBody>
          <a:bodyPr/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МБООУ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Ийская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санаторная общеобразовательная школа-интернат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Тоджинского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района РТ</a:t>
            </a:r>
          </a:p>
        </p:txBody>
      </p:sp>
      <p:sp>
        <p:nvSpPr>
          <p:cNvPr id="2051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31640" y="2204864"/>
            <a:ext cx="6696744" cy="1937940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Отчет о результатах работы летнего стационарного лагеря «Родничок» за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сезон</a:t>
            </a:r>
          </a:p>
          <a:p>
            <a:endParaRPr lang="ru-RU" sz="1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Старшая вожатая: 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Куулар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Ш.О.</a:t>
            </a:r>
          </a:p>
          <a:p>
            <a:pPr algn="r"/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/>
          <a:lstStyle/>
          <a:p>
            <a:r>
              <a:rPr lang="ru-RU" sz="2800" dirty="0"/>
              <a:t>День третий — «День России»</a:t>
            </a:r>
          </a:p>
        </p:txBody>
      </p:sp>
      <p:sp>
        <p:nvSpPr>
          <p:cNvPr id="12291" name="Содержимое 5"/>
          <p:cNvSpPr>
            <a:spLocks noGrp="1"/>
          </p:cNvSpPr>
          <p:nvPr>
            <p:ph idx="1"/>
          </p:nvPr>
        </p:nvSpPr>
        <p:spPr>
          <a:xfrm>
            <a:off x="4859338" y="836712"/>
            <a:ext cx="4033837" cy="3600450"/>
          </a:xfrm>
        </p:spPr>
        <p:txBody>
          <a:bodyPr/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Распределение обязанностей в отрядах, оформление отрядной газеты, выбор названия, девиза, отрядной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речевки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 эмблемы.</a:t>
            </a: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Спортивное мероприятие по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баскетболу.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среди отрядных команд.</a:t>
            </a: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Интеллектуально-развлекательная игра ко Дню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России 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s://sun9-47.userapi.com/s/v1/if2/uKxlPR1TdYLIevatMNqN0dHENS1UYJbNKG1l3lHRc7pSAFbziCg_6jFNTFt7BCut59dSn-iAEA7uy7fu34qbJoyJ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3" cstate="print"/>
          <a:srcRect l="1563" t="14583"/>
          <a:stretch>
            <a:fillRect/>
          </a:stretch>
        </p:blipFill>
        <p:spPr bwMode="auto">
          <a:xfrm>
            <a:off x="251520" y="836712"/>
            <a:ext cx="4536504" cy="2952329"/>
          </a:xfrm>
          <a:prstGeom prst="rect">
            <a:avLst/>
          </a:prstGeom>
          <a:noFill/>
        </p:spPr>
      </p:pic>
      <p:pic>
        <p:nvPicPr>
          <p:cNvPr id="24580" name="Picture 4" descr="https://sun9-47.userapi.com/s/v1/ig2/fmKURgCEvP9YwoDPc0ONjBDN6pp01hSPrPDdrLbdBLol2_vgkfLXbguIqeiHreATKIO_43H_TA9jA-4pS8MHdyaz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3429000"/>
            <a:ext cx="3168351" cy="3168352"/>
          </a:xfrm>
          <a:prstGeom prst="rect">
            <a:avLst/>
          </a:prstGeom>
          <a:noFill/>
        </p:spPr>
      </p:pic>
      <p:pic>
        <p:nvPicPr>
          <p:cNvPr id="24582" name="Picture 6" descr="https://sun9-58.userapi.com/s/v1/ig2/5XFbuN8-PlySzSbtiTe_f23WXmsAtG_9G-a0vxb_zmmDaKHM1n28RliTo_okSjKpq-Sx7EQcUUa53Iu0uN3hLnB-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429000"/>
            <a:ext cx="3168352" cy="3168352"/>
          </a:xfrm>
          <a:prstGeom prst="rect">
            <a:avLst/>
          </a:prstGeom>
          <a:noFill/>
        </p:spPr>
      </p:pic>
      <p:pic>
        <p:nvPicPr>
          <p:cNvPr id="24584" name="Picture 8" descr="https://sun9-23.userapi.com/s/v1/ig2/K3FWrPIMNMXO9QJbAzHk3ANjeMW6FrtCutNDruaafgTlLvqqDF9c6-7OuHzuvPUVY4ckEHp0peHwU-ieiJ2ZDlAS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3861048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457200" y="139728"/>
            <a:ext cx="8579296" cy="5620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/>
              <a:t>День </a:t>
            </a:r>
            <a:r>
              <a:rPr lang="ru-RU" sz="2800" dirty="0"/>
              <a:t>четвертый — День </a:t>
            </a:r>
            <a:r>
              <a:rPr lang="ru-RU" sz="2800" dirty="0" smtClean="0"/>
              <a:t>родного края </a:t>
            </a:r>
          </a:p>
          <a:p>
            <a:r>
              <a:rPr lang="ru-RU" sz="2800" dirty="0" smtClean="0"/>
              <a:t>«</a:t>
            </a:r>
            <a:r>
              <a:rPr lang="ru-RU" sz="2800" dirty="0"/>
              <a:t>Родимая сторонка никогда не забудется…»</a:t>
            </a:r>
          </a:p>
        </p:txBody>
      </p:sp>
      <p:sp>
        <p:nvSpPr>
          <p:cNvPr id="7" name="Содержимое 5"/>
          <p:cNvSpPr txBox="1">
            <a:spLocks/>
          </p:cNvSpPr>
          <p:nvPr/>
        </p:nvSpPr>
        <p:spPr>
          <a:xfrm>
            <a:off x="4772323" y="1124744"/>
            <a:ext cx="4033837" cy="36004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День начался как обычно утренней зарядки и пробежки.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утренней линейки был трудовой десант, работали на территории лагеря.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А также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были проведены следующие мероприятия: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Тувинские национальные игры "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Аскак-кадай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", "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Чинчи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чажырары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".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2. Конкурс тувинских песен и танцев.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4. Конкурс чтецов "Лучший чтец стихотворений на родном языке".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5. Дискотека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День провели весело!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s://sun9-60.userapi.com/s/v1/if2/V_wzHpJzSpEMNoYXYnRAoXuu6DATGzI0cN7Ql2K068omIFw4dSNe-odV0K-6yGTOK4rjA1YmfQd0PHAkKm_XK0Ww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365104"/>
            <a:ext cx="3168352" cy="2376264"/>
          </a:xfrm>
          <a:prstGeom prst="rect">
            <a:avLst/>
          </a:prstGeom>
          <a:noFill/>
        </p:spPr>
      </p:pic>
      <p:pic>
        <p:nvPicPr>
          <p:cNvPr id="23556" name="Picture 4" descr="https://sun9-53.userapi.com/s/v1/ig2/5QutaatpptkOx3wy8kHmkA-Wb3km5I5RI9E3hqMiPnfrGErIz-ZWKdbeH1L_QOee-hD8_NpbYn2_al5RoseAdbya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" y="1125888"/>
            <a:ext cx="2448272" cy="2448272"/>
          </a:xfrm>
          <a:prstGeom prst="rect">
            <a:avLst/>
          </a:prstGeom>
          <a:noFill/>
        </p:spPr>
      </p:pic>
      <p:pic>
        <p:nvPicPr>
          <p:cNvPr id="23558" name="Picture 6" descr="https://sun9-57.userapi.com/s/v1/ig2/3rpyq1iAtWt2Gey6jCALPsHSFJJMBtU5Hgqh19Pb9ZQvUoK7gzYjzYObXyXRuvkjkEtTpLRSrE8V8mm59hiEk3eG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912" y="1116744"/>
            <a:ext cx="2448272" cy="2448272"/>
          </a:xfrm>
          <a:prstGeom prst="rect">
            <a:avLst/>
          </a:prstGeom>
          <a:noFill/>
        </p:spPr>
      </p:pic>
      <p:pic>
        <p:nvPicPr>
          <p:cNvPr id="23560" name="Picture 8" descr="https://sun9-87.userapi.com/s/v1/ig2/k8j2wD9TjdQEImO5eHBlpbvStNExZ4C5EFDR1DiZhi75xshyWDZ_NLq1SOzSV8PYyg_Iboqcmh9l075AajtZMPt7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" y="3573016"/>
            <a:ext cx="2582064" cy="2582064"/>
          </a:xfrm>
          <a:prstGeom prst="rect">
            <a:avLst/>
          </a:prstGeom>
          <a:noFill/>
        </p:spPr>
      </p:pic>
      <p:pic>
        <p:nvPicPr>
          <p:cNvPr id="23562" name="Picture 10" descr="https://sun9-32.userapi.com/s/v1/ig2/B_KtBTdRsqdTNaKnUvYzpdHCuQrJKrVsV-s4x3KE-tu3asv4APgK6XuM-vBU0VAlz9G9YtoUj0dQrcTNF3Gr0OIw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9" y="3573017"/>
            <a:ext cx="2592287" cy="2592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3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/>
          <a:lstStyle/>
          <a:p>
            <a:r>
              <a:rPr lang="ru-RU" sz="2800" dirty="0"/>
              <a:t>День пятый — День открытия лагеря «Как здорово, что мы все здесь сегодня собрались»</a:t>
            </a:r>
          </a:p>
        </p:txBody>
      </p:sp>
      <p:sp>
        <p:nvSpPr>
          <p:cNvPr id="14339" name="Содержимое 5"/>
          <p:cNvSpPr>
            <a:spLocks noGrp="1"/>
          </p:cNvSpPr>
          <p:nvPr>
            <p:ph idx="1"/>
          </p:nvPr>
        </p:nvSpPr>
        <p:spPr>
          <a:xfrm>
            <a:off x="4932040" y="1259632"/>
            <a:ext cx="3909120" cy="2913063"/>
          </a:xfrm>
        </p:spPr>
        <p:txBody>
          <a:bodyPr/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старты среди отрядов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отрядных стенгазет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линейка, посвященная открытию сезона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и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дискотека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2" name="Picture 4" descr="https://sun9-33.userapi.com/s/v1/ig2/kS4jpavdILOJkWDuY_GA6nurlAE4qJxsA_Wcau-UdhAC9cxo0nIMI1-OgM6RFB1W0IgySioZR2M_6TMegBd2STZb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3357665" cy="3357665"/>
          </a:xfrm>
          <a:prstGeom prst="rect">
            <a:avLst/>
          </a:prstGeom>
          <a:noFill/>
        </p:spPr>
      </p:pic>
      <p:pic>
        <p:nvPicPr>
          <p:cNvPr id="22530" name="Picture 2" descr="https://sun9-44.userapi.com/s/v1/ig2/JbNfDSuECHu3-eKQCjUX5QkjAptdL0EIfOGqVAADLgviD0mAYAct31ssBDUr14K4NQbqAg2En4ob4qwoLgDtst5D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3136" y="2808360"/>
            <a:ext cx="3601072" cy="3601073"/>
          </a:xfrm>
          <a:prstGeom prst="rect">
            <a:avLst/>
          </a:prstGeom>
          <a:noFill/>
        </p:spPr>
      </p:pic>
      <p:pic>
        <p:nvPicPr>
          <p:cNvPr id="22534" name="Picture 6" descr="https://sun9-87.userapi.com/s/v1/if2/S2JHvEjvcO2XXiYH5b7iAO1KwMQ1c3c_-EdqD89OE7X2HQ_BWZ6ZMVCLEvuBwezAlDPqNDsq96nAB4NWLBbrh01e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5044" y="3212976"/>
            <a:ext cx="3552394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одзаголовок 6"/>
          <p:cNvSpPr>
            <a:spLocks noGrp="1"/>
          </p:cNvSpPr>
          <p:nvPr>
            <p:ph idx="4294967295"/>
          </p:nvPr>
        </p:nvSpPr>
        <p:spPr>
          <a:xfrm>
            <a:off x="0" y="1989138"/>
            <a:ext cx="3609975" cy="2447925"/>
          </a:xfrm>
        </p:spPr>
        <p:txBody>
          <a:bodyPr/>
          <a:lstStyle/>
          <a:p>
            <a:pPr>
              <a:buFont typeface="Calibri" pitchFamily="34" charset="0"/>
              <a:buAutoNum type="arabicPeriod"/>
            </a:pPr>
            <a:endParaRPr lang="ru-RU" sz="1600" i="1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i="1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980728"/>
            <a:ext cx="202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Отрядные уголки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50174" y="647199"/>
            <a:ext cx="4080453" cy="172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Отрядные уголки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sun9-88.userapi.com/s/v1/if2/qAzscBwEFUlcw4a36yJABNZVUmgeQxjtUw2Mvx8_T8zWspajoHn7QVfxedr_YBiasB8-4yMWyehQVxMHU-6Y5tdv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3" cstate="print"/>
          <a:srcRect t="6862" r="9084" b="3938"/>
          <a:stretch>
            <a:fillRect/>
          </a:stretch>
        </p:blipFill>
        <p:spPr bwMode="auto">
          <a:xfrm>
            <a:off x="4612620" y="2780928"/>
            <a:ext cx="420785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https://sun9-52.userapi.com/s/v1/if2/JjtZ2mzpyIHR0O7Zt-QwJHlzJ-c8ppy6uK-quzLdxc7sWq2nNQ8dM1qMT3LHTs-QQsEOXVm9pWPUgsns8qr203Nc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0100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6" descr="https://sun9-2.userapi.com/s/v1/if2/thhwRUkuajV-TvxdRatPHxRLNPTwgz7bnl9_ZLqace4WrKCwS7d8Y2R5uii8rXyQnp_uA8SoZHrxwOqZYavtPWnP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76672"/>
            <a:ext cx="3960440" cy="297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914400" y="332656"/>
            <a:ext cx="8229600" cy="5760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/>
              <a:t>День </a:t>
            </a:r>
            <a:r>
              <a:rPr lang="ru-RU" sz="2800" dirty="0"/>
              <a:t>шестой — День видеоклипов </a:t>
            </a:r>
            <a:endParaRPr lang="ru-RU" sz="2800" dirty="0" smtClean="0"/>
          </a:p>
          <a:p>
            <a:r>
              <a:rPr lang="ru-RU" sz="2800" dirty="0" smtClean="0"/>
              <a:t>«</a:t>
            </a:r>
            <a:r>
              <a:rPr lang="ru-RU" sz="2800" dirty="0"/>
              <a:t>Стоп-Снято…»</a:t>
            </a:r>
          </a:p>
        </p:txBody>
      </p:sp>
      <p:sp>
        <p:nvSpPr>
          <p:cNvPr id="8" name="Содержимое 5"/>
          <p:cNvSpPr txBox="1">
            <a:spLocks/>
          </p:cNvSpPr>
          <p:nvPr/>
        </p:nvSpPr>
        <p:spPr>
          <a:xfrm>
            <a:off x="2915816" y="1484784"/>
            <a:ext cx="6047953" cy="2913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мероприятие по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волейболу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кружках и подвижные игры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стихотворений любимых поэтов</a:t>
            </a:r>
          </a:p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видеоклипов среди отрядов «Один день из жизни лагеря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Ссылка:</a:t>
            </a:r>
          </a:p>
          <a:p>
            <a:pPr>
              <a:buNone/>
            </a:pPr>
            <a:r>
              <a:rPr lang="ru-RU" sz="1600" u="sng" dirty="0" smtClean="0">
                <a:hlinkClick r:id="rId3"/>
              </a:rPr>
              <a:t>https://vk.com/rodnichokiysan?from=groups&amp;w=wall-221161258_245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5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507288" cy="144363"/>
          </a:xfrm>
        </p:spPr>
        <p:txBody>
          <a:bodyPr/>
          <a:lstStyle/>
          <a:p>
            <a:r>
              <a:rPr lang="ru-RU" sz="2800" dirty="0" smtClean="0"/>
              <a:t>День седьмой </a:t>
            </a:r>
            <a:r>
              <a:rPr lang="ru-RU" sz="2800" dirty="0"/>
              <a:t>— День чувств и эмоций «День любви»</a:t>
            </a:r>
            <a:r>
              <a:rPr lang="ru-RU" dirty="0"/>
              <a:t/>
            </a:r>
            <a:br>
              <a:rPr lang="ru-RU" dirty="0"/>
            </a:br>
            <a:endParaRPr lang="ru-RU" sz="4000" dirty="0"/>
          </a:p>
        </p:txBody>
      </p:sp>
      <p:sp>
        <p:nvSpPr>
          <p:cNvPr id="16387" name="Подзаголовок 6"/>
          <p:cNvSpPr>
            <a:spLocks noGrp="1"/>
          </p:cNvSpPr>
          <p:nvPr>
            <p:ph idx="1"/>
          </p:nvPr>
        </p:nvSpPr>
        <p:spPr>
          <a:xfrm>
            <a:off x="323528" y="2060848"/>
            <a:ext cx="4546848" cy="1374194"/>
          </a:xfrm>
        </p:spPr>
        <p:txBody>
          <a:bodyPr/>
          <a:lstStyle/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настольному теннису</a:t>
            </a:r>
          </a:p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«Каждому сердечко»</a:t>
            </a:r>
          </a:p>
          <a:p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Конкурсно-развлекательная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программа по станциям «Сладкая парочка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sun9-35.userapi.com/s/v1/ig2/JruoBdevUzk5Z6S99Cm5Bh9tcRA2pedZsHWJdJlDHCSDVbRivOiIqWbFHz8vC-XIVu_4-z00YEW5G_r_LGL9rcFO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3240360" cy="3240360"/>
          </a:xfrm>
          <a:prstGeom prst="rect">
            <a:avLst/>
          </a:prstGeom>
          <a:noFill/>
        </p:spPr>
      </p:pic>
      <p:pic>
        <p:nvPicPr>
          <p:cNvPr id="19460" name="Picture 4" descr="https://sun9-54.userapi.com/s/v1/ig2/rc6gcr1fuDxVFc1KDjYwuWztWy-_1uvB9VqttogLcgQo5JhO87Itb9TxP3wyYEz8_pqxX9AD4yH0hEK3MnXyvY5k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79" y="3645024"/>
            <a:ext cx="2952327" cy="2952328"/>
          </a:xfrm>
          <a:prstGeom prst="rect">
            <a:avLst/>
          </a:prstGeom>
          <a:noFill/>
        </p:spPr>
      </p:pic>
      <p:pic>
        <p:nvPicPr>
          <p:cNvPr id="19464" name="Picture 8" descr="https://sun9-80.userapi.com/s/v1/ig2/5rfBz1PgnOUHG8vxVSE4BACBH3Dzg4MPhddetqnsegoAGc28vNdM0ngtJQsCRBjLWA-JMKtDCmxVNP36IPd_btsR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293096"/>
            <a:ext cx="2277544" cy="2277545"/>
          </a:xfrm>
          <a:prstGeom prst="rect">
            <a:avLst/>
          </a:prstGeom>
          <a:noFill/>
        </p:spPr>
      </p:pic>
      <p:pic>
        <p:nvPicPr>
          <p:cNvPr id="19462" name="Picture 6" descr="https://sun9-24.userapi.com/s/v1/ig2/trsOCUjLjr4tmAWpuZt-QLVJh9oDWu5gwynQvmqEEFIHuaex92XzvD49sUdCEXs-YDfdW8xYXMlMBMKEvz8Re-ZB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988840"/>
            <a:ext cx="2808312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5"/>
          <p:cNvSpPr>
            <a:spLocks noGrp="1"/>
          </p:cNvSpPr>
          <p:nvPr>
            <p:ph type="title"/>
          </p:nvPr>
        </p:nvSpPr>
        <p:spPr>
          <a:xfrm>
            <a:off x="323528" y="1448743"/>
            <a:ext cx="8568952" cy="540097"/>
          </a:xfrm>
        </p:spPr>
        <p:txBody>
          <a:bodyPr/>
          <a:lstStyle/>
          <a:p>
            <a:r>
              <a:rPr lang="ru-RU" sz="2800" dirty="0"/>
              <a:t>День восьмой — День </a:t>
            </a:r>
            <a:r>
              <a:rPr lang="ru-RU" sz="2800" dirty="0" smtClean="0"/>
              <a:t>победы «80 лет победы в ВОВ»</a:t>
            </a:r>
            <a:endParaRPr lang="ru-RU" sz="2800" dirty="0"/>
          </a:p>
        </p:txBody>
      </p:sp>
      <p:sp>
        <p:nvSpPr>
          <p:cNvPr id="17411" name="Подзаголовок 6"/>
          <p:cNvSpPr>
            <a:spLocks noGrp="1"/>
          </p:cNvSpPr>
          <p:nvPr>
            <p:ph idx="1"/>
          </p:nvPr>
        </p:nvSpPr>
        <p:spPr>
          <a:xfrm>
            <a:off x="344016" y="1988840"/>
            <a:ext cx="3939952" cy="37444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лагере в этот день прошли следующие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Зарядка, утренняя линейка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десант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Военно-патриотическая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"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Зарница«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Кружковая работа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Конкурс-смотр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строя и песни, где победил 2 отряд "Единство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"Мы юные патриоты".</a:t>
            </a:r>
            <a:b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s://sun9-62.userapi.com/s/v1/ig2/XU_rctgsTVP6TFNDryqVJgNHAitJRqA6QPAc_LVpS6_6ICcTYu7Hwog-ovGt6nTueoe6p3RJekgOFhbupY7zS7_Y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916832"/>
            <a:ext cx="2592288" cy="2592288"/>
          </a:xfrm>
          <a:prstGeom prst="rect">
            <a:avLst/>
          </a:prstGeom>
          <a:noFill/>
        </p:spPr>
      </p:pic>
      <p:pic>
        <p:nvPicPr>
          <p:cNvPr id="18436" name="Picture 4" descr="https://sun9-83.userapi.com/s/v1/ig2/t4xNQEoiizbrxwhhGhbxD4UGawPjOIYHW1HC3_LJID1iJDrkxa8WP0Unp52dwWe8kvnJfjxWwfcUhdyuwpe7eRBl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789040"/>
            <a:ext cx="2843807" cy="2843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5"/>
          <p:cNvSpPr>
            <a:spLocks noGrp="1"/>
          </p:cNvSpPr>
          <p:nvPr>
            <p:ph type="title"/>
          </p:nvPr>
        </p:nvSpPr>
        <p:spPr>
          <a:xfrm>
            <a:off x="0" y="1268760"/>
            <a:ext cx="8953500" cy="792162"/>
          </a:xfrm>
        </p:spPr>
        <p:txBody>
          <a:bodyPr/>
          <a:lstStyle/>
          <a:p>
            <a:r>
              <a:rPr lang="ru-RU" sz="2800" dirty="0"/>
              <a:t>День </a:t>
            </a:r>
            <a:r>
              <a:rPr lang="ru-RU" sz="2800" dirty="0" smtClean="0"/>
              <a:t>девятый</a:t>
            </a:r>
            <a:r>
              <a:rPr lang="ru-RU" sz="2800" dirty="0"/>
              <a:t> </a:t>
            </a:r>
            <a:r>
              <a:rPr lang="ru-RU" sz="2800" dirty="0" smtClean="0"/>
              <a:t>- День юмора и смеха</a:t>
            </a:r>
            <a:r>
              <a:rPr lang="ru-RU" sz="2800" dirty="0"/>
              <a:t/>
            </a:r>
            <a:br>
              <a:rPr lang="ru-RU" sz="2800" dirty="0"/>
            </a:b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Подзаголовок 6"/>
          <p:cNvSpPr>
            <a:spLocks noGrp="1"/>
          </p:cNvSpPr>
          <p:nvPr>
            <p:ph idx="1"/>
          </p:nvPr>
        </p:nvSpPr>
        <p:spPr>
          <a:xfrm>
            <a:off x="323528" y="1772816"/>
            <a:ext cx="4176464" cy="1872208"/>
          </a:xfrm>
        </p:spPr>
        <p:txBody>
          <a:bodyPr/>
          <a:lstStyle/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по подтягиванию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Фото-квест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«Поймай настроение»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Развлекательная игра «Ни дня без смеха»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s://sun9-12.userapi.com/s/v1/ig2/iWU5XMfIM5j6qnLNtHlGpJ-yQ1uZj9eWI6c1Me1rBIcp1T-1JQ6c8H2G00X9cDKQco2ntLnlCUhfozd0reAAn42d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3240360" cy="3240360"/>
          </a:xfrm>
          <a:prstGeom prst="rect">
            <a:avLst/>
          </a:prstGeom>
          <a:noFill/>
        </p:spPr>
      </p:pic>
      <p:pic>
        <p:nvPicPr>
          <p:cNvPr id="17414" name="Picture 6" descr="https://sun9-46.userapi.com/s/v1/ig2/9mdlhOlreDKwY8_ULzR2iTlKM1XSJhjYewsoBQsIQUhVKw5BnUy_9hYFe53dvBLurzc4AYcLX42AOQmJKLjxf0iA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429000"/>
            <a:ext cx="3240360" cy="3240360"/>
          </a:xfrm>
          <a:prstGeom prst="rect">
            <a:avLst/>
          </a:prstGeom>
          <a:noFill/>
        </p:spPr>
      </p:pic>
      <p:pic>
        <p:nvPicPr>
          <p:cNvPr id="17412" name="Picture 4" descr="https://sun9-46.userapi.com/s/v1/if2/7sM7tDdGmNA9cFmPjzY7Q736r32LSqbcuCJlwgF-PjVUzdLG7oWcrUgMpNryI-A0xkVc8MLQcoE7zdkXuxPwJ6HO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772816"/>
            <a:ext cx="3621694" cy="2716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9804964"/>
              </p:ext>
            </p:extLst>
          </p:nvPr>
        </p:nvGraphicFramePr>
        <p:xfrm>
          <a:off x="1187450" y="500063"/>
          <a:ext cx="3241684" cy="4153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16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153073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endParaRPr lang="ru-RU" sz="1800" b="1" dirty="0" smtClean="0">
                        <a:latin typeface="+mn-lt"/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86" name="Заголовок 6"/>
          <p:cNvSpPr>
            <a:spLocks noGrp="1"/>
          </p:cNvSpPr>
          <p:nvPr>
            <p:ph type="title"/>
          </p:nvPr>
        </p:nvSpPr>
        <p:spPr>
          <a:xfrm>
            <a:off x="0" y="188640"/>
            <a:ext cx="8840788" cy="1143000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десятый</a:t>
            </a:r>
            <a:r>
              <a:rPr lang="ru-RU" sz="2800" dirty="0"/>
              <a:t> </a:t>
            </a:r>
            <a:r>
              <a:rPr lang="ru-RU" sz="2800" dirty="0" smtClean="0"/>
              <a:t>- День безопасности</a:t>
            </a:r>
            <a:r>
              <a:rPr lang="ru-RU" sz="2800" dirty="0"/>
              <a:t/>
            </a:r>
            <a:br>
              <a:rPr lang="ru-RU" sz="2800" dirty="0"/>
            </a:b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Текст 4"/>
          <p:cNvSpPr>
            <a:spLocks noGrp="1"/>
          </p:cNvSpPr>
          <p:nvPr>
            <p:ph idx="1"/>
          </p:nvPr>
        </p:nvSpPr>
        <p:spPr>
          <a:xfrm>
            <a:off x="1043608" y="908720"/>
            <a:ext cx="4369742" cy="2227676"/>
          </a:xfrm>
        </p:spPr>
        <p:txBody>
          <a:bodyPr/>
          <a:lstStyle/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по армрестлингу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 здоровья «Здоровому – все здорово!»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«Внимание, улица»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КТД «Три светофора»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marL="0" indent="0">
              <a:buNone/>
            </a:pPr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sun9-79.userapi.com/s/v1/ig2/1HKNXk8UviLEwcBtdsjvgMohMRy1DXHiWOl4TVQM3uGe1mfEw-b1ZypD1ztLREJyvFB1GGskqug2quabMAo6xvIb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836712"/>
            <a:ext cx="3717705" cy="3717705"/>
          </a:xfrm>
          <a:prstGeom prst="rect">
            <a:avLst/>
          </a:prstGeom>
          <a:noFill/>
        </p:spPr>
      </p:pic>
      <p:pic>
        <p:nvPicPr>
          <p:cNvPr id="16388" name="Picture 4" descr="https://sun9-71.userapi.com/s/v1/if2/Ta1c8W1HB98jSJPrRCOKa3umtsM3bs5aUX545hXMv1aK2wBP8D4-4gDKQCD80uvo2gnOBNE5SF37Ue0p0hnGK6p3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36911"/>
            <a:ext cx="4032448" cy="3024337"/>
          </a:xfrm>
          <a:prstGeom prst="rect">
            <a:avLst/>
          </a:prstGeom>
          <a:noFill/>
        </p:spPr>
      </p:pic>
      <p:pic>
        <p:nvPicPr>
          <p:cNvPr id="16390" name="Picture 6" descr="https://sun9-29.userapi.com/s/v1/if2/SdiJeJiMBSiRPXgSAIAQTLElj8fIE4PEP9nPZu68bsX-DbSpXlBiWtmPZLnwT-v-NZMz2CcEDWaER5SpzpJI069D.jpg?quality=95&amp;as=32x24,48x36,72x54,108x81,160x120,240x181,360x271,480x361,540x407,640x482,720x542,1080x813,1280x964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789040"/>
            <a:ext cx="3920104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Заголовок 6"/>
          <p:cNvSpPr>
            <a:spLocks noGrp="1"/>
          </p:cNvSpPr>
          <p:nvPr>
            <p:ph type="title"/>
          </p:nvPr>
        </p:nvSpPr>
        <p:spPr>
          <a:xfrm>
            <a:off x="405669" y="30163"/>
            <a:ext cx="8507288" cy="1143000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одиннадцатый</a:t>
            </a:r>
            <a:r>
              <a:rPr lang="ru-RU" sz="2800" dirty="0"/>
              <a:t> </a:t>
            </a:r>
            <a:r>
              <a:rPr lang="ru-RU" sz="2800" dirty="0" smtClean="0"/>
              <a:t>- День </a:t>
            </a:r>
            <a:r>
              <a:rPr lang="ru-RU" sz="2800" dirty="0" smtClean="0"/>
              <a:t>семьи</a:t>
            </a:r>
            <a:r>
              <a:rPr lang="ru-RU" sz="2800" dirty="0"/>
              <a:t/>
            </a:r>
            <a:br>
              <a:rPr lang="ru-RU" sz="2800" dirty="0"/>
            </a:b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1" name="Текст 4"/>
          <p:cNvSpPr>
            <a:spLocks noGrp="1"/>
          </p:cNvSpPr>
          <p:nvPr>
            <p:ph idx="1"/>
          </p:nvPr>
        </p:nvSpPr>
        <p:spPr>
          <a:xfrm>
            <a:off x="5148064" y="692696"/>
            <a:ext cx="3836901" cy="3384376"/>
          </a:xfrm>
        </p:spPr>
        <p:txBody>
          <a:bodyPr/>
          <a:lstStyle/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лагере в этот день прошли следующие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Зарядка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линейка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десант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Кружковая работа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 "Моя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семья«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инсценировок "Вместе дружная семья", где победили ребята из 2 отряда.</a:t>
            </a:r>
          </a:p>
        </p:txBody>
      </p:sp>
      <p:pic>
        <p:nvPicPr>
          <p:cNvPr id="2" name="Picture 2" descr="https://sun9-10.userapi.com/s/v1/ig2/pzYDzIqwHpklorxVkSMDOGsKFpV20mW17Qq35wT7IyprQ5zOK8rAC0uqCQkwOajy2-AQicWmwIlTbrrSOvHOI3AE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3" cstate="print"/>
          <a:srcRect t="15385" b="5128"/>
          <a:stretch>
            <a:fillRect/>
          </a:stretch>
        </p:blipFill>
        <p:spPr bwMode="auto">
          <a:xfrm>
            <a:off x="6012160" y="4149080"/>
            <a:ext cx="2376264" cy="2518434"/>
          </a:xfrm>
          <a:prstGeom prst="rect">
            <a:avLst/>
          </a:prstGeom>
          <a:noFill/>
        </p:spPr>
      </p:pic>
      <p:pic>
        <p:nvPicPr>
          <p:cNvPr id="15368" name="Picture 8" descr="https://sun9-37.userapi.com/s/v1/ig2/ulA3j_4BD2-_1czLqQPnZmAJSEXWFnOmuu_YdyU0Pa13bBPr6E1wdbKfbDW7zsNaBsC0iKB0Nfbl90sgrK7wqWxE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988840"/>
            <a:ext cx="2430270" cy="3240360"/>
          </a:xfrm>
          <a:prstGeom prst="rect">
            <a:avLst/>
          </a:prstGeom>
          <a:noFill/>
        </p:spPr>
      </p:pic>
      <p:pic>
        <p:nvPicPr>
          <p:cNvPr id="3" name="Picture 4" descr="https://sun9-62.userapi.com/s/v1/if2/nS-GBRGUCbrdeiI7eeGGLa-UBWzeE4VHMEnaNm4jJwgqKveQLmy7R34ORYLLm68w7Z4wNVO0HkQLPrrQmCVOP4L0.jpg?quality=95&amp;as=32x23,48x34,72x51,108x76,160x113,240x169,360x254,480x338,540x381,640x451,720x507,1080x761,1280x902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91159"/>
            <a:ext cx="3312368" cy="2334185"/>
          </a:xfrm>
          <a:prstGeom prst="rect">
            <a:avLst/>
          </a:prstGeom>
          <a:noFill/>
        </p:spPr>
      </p:pic>
      <p:pic>
        <p:nvPicPr>
          <p:cNvPr id="4" name="Picture 6" descr="https://sun9-8.userapi.com/s/v1/if2/f15OBYTpCbVRBEYbkF-gvLCIYeDNTNGG0w-HpoeZvSHPebtU5QIw_NODqyCefIsxs76KmEtVHdN4i88wAtBqW8z6.jpg?quality=95&amp;as=32x24,48x36,72x54,108x81,160x120,240x181,360x271,480x361,540x407,640x482,720x542,1080x813,1280x964&amp;from=bu&amp;cs=128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620688"/>
            <a:ext cx="3250817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2195736" y="404664"/>
            <a:ext cx="4643437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Что такое лагерь?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Лагерь — это жара!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Лагерь — это отряд!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Лагерь — это когда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Тебе каждый здесь рад!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Лагерь- это когда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Ты не хочешь назад!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В лагере каждый день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Праздничный парад!!!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3"/>
          <p:cNvSpPr>
            <a:spLocks noGrp="1"/>
          </p:cNvSpPr>
          <p:nvPr>
            <p:ph type="title"/>
          </p:nvPr>
        </p:nvSpPr>
        <p:spPr>
          <a:xfrm>
            <a:off x="447384" y="540544"/>
            <a:ext cx="8229600" cy="490537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двенадцатый</a:t>
            </a:r>
            <a:r>
              <a:rPr lang="ru-RU" sz="2800" dirty="0" smtClean="0"/>
              <a:t> </a:t>
            </a:r>
            <a:r>
              <a:rPr lang="ru-RU" sz="2800" dirty="0" smtClean="0"/>
              <a:t>– День туризма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                                                     </a:t>
            </a:r>
          </a:p>
        </p:txBody>
      </p:sp>
      <p:sp>
        <p:nvSpPr>
          <p:cNvPr id="27651" name="Содержимое 4"/>
          <p:cNvSpPr>
            <a:spLocks noGrp="1"/>
          </p:cNvSpPr>
          <p:nvPr>
            <p:ph idx="1"/>
          </p:nvPr>
        </p:nvSpPr>
        <p:spPr>
          <a:xfrm>
            <a:off x="539552" y="548680"/>
            <a:ext cx="8208143" cy="2160910"/>
          </a:xfrm>
        </p:spPr>
        <p:txBody>
          <a:bodyPr/>
          <a:lstStyle/>
          <a:p>
            <a:pPr lvl="0" algn="just">
              <a:buNone/>
            </a:pPr>
            <a:r>
              <a:rPr lang="ru-RU" sz="1800" dirty="0" smtClean="0"/>
              <a:t>	В лагере прошел день туризма в рамках Всероссийского проекта "1000 маршрутов". В этот замечательный день после завтрака весь лагерь отправился на экскурсию в озеро </a:t>
            </a:r>
            <a:r>
              <a:rPr lang="ru-RU" sz="1800" dirty="0" err="1" smtClean="0"/>
              <a:t>Азас</a:t>
            </a:r>
            <a:r>
              <a:rPr lang="ru-RU" sz="1800" dirty="0" smtClean="0"/>
              <a:t>. Пользуясь случаем старшие ребята вместе вожатыми посетили еще озеро </a:t>
            </a:r>
            <a:r>
              <a:rPr lang="ru-RU" sz="1800" dirty="0" err="1" smtClean="0"/>
              <a:t>Ногаан-Холь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>Всем было хорошо, поиграли, покушали на свежем воздухе и конечно же все искупались на ура.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ttps://sun9-55.userapi.com/s/v1/if2/7Y3TGmpfPG1AcgSb9lIlyEfRdvDuXR1UWWqqmL4PTJAegxVVMrN1CTdSuW8gLSb-NM5xlp_hX0pGSEPKkqWi-OpW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5376597" cy="4032448"/>
          </a:xfrm>
          <a:prstGeom prst="rect">
            <a:avLst/>
          </a:prstGeom>
          <a:noFill/>
        </p:spPr>
      </p:pic>
      <p:pic>
        <p:nvPicPr>
          <p:cNvPr id="12292" name="Picture 4" descr="https://sun9-12.userapi.com/s/v1/ig2/4dp3EffnnlrewXWVYfi-bHCUhgWdenNhrTrEdtTy8cwMa_q1HdiMYeD9qWBKljTENLQWHrHh0WMQX2fj1K0wyiRA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132856"/>
            <a:ext cx="324036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Заголовок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363272" cy="1143000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тринадцатый</a:t>
            </a:r>
            <a:r>
              <a:rPr lang="ru-RU" sz="2800" dirty="0"/>
              <a:t> </a:t>
            </a:r>
            <a:r>
              <a:rPr lang="ru-RU" sz="2800" dirty="0" smtClean="0"/>
              <a:t>- День </a:t>
            </a:r>
            <a:r>
              <a:rPr lang="ru-RU" sz="2800" dirty="0" smtClean="0"/>
              <a:t>бизнеса и экономики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1187624" y="836712"/>
            <a:ext cx="3529012" cy="1873250"/>
          </a:xfrm>
        </p:spPr>
        <p:txBody>
          <a:bodyPr/>
          <a:lstStyle/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 сегодняшнего интересного дня были проведены следующие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зарядка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Линейка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десант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настольному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теннису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"День бизнеса.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Создай свой бизнес"</a:t>
            </a:r>
          </a:p>
        </p:txBody>
      </p:sp>
      <p:pic>
        <p:nvPicPr>
          <p:cNvPr id="2" name="Picture 2" descr="https://sun9-42.userapi.com/s/v1/ig2/MFq8Gijl3R0Ew5Z8gtuQwSmHm3B9fScNJDW2QjyxSmK2VZcCWFO1irXagL_fPhnDsu7erh9cbERcaP4ezCABxMN-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429000"/>
            <a:ext cx="2322258" cy="3096344"/>
          </a:xfrm>
          <a:prstGeom prst="rect">
            <a:avLst/>
          </a:prstGeom>
          <a:noFill/>
        </p:spPr>
      </p:pic>
      <p:pic>
        <p:nvPicPr>
          <p:cNvPr id="3" name="Picture 4" descr="https://sun9-62.userapi.com/s/v1/if2/RobKcUCNsMNUWexUuJjYO2nRUdT-hEYLDN3tfCnAQV1gGhBkMq-0s-69CXxFEc2FPVIY0PRoRbKq9AA1JZSEsxk9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908720"/>
            <a:ext cx="3240360" cy="2430270"/>
          </a:xfrm>
          <a:prstGeom prst="rect">
            <a:avLst/>
          </a:prstGeom>
          <a:noFill/>
        </p:spPr>
      </p:pic>
      <p:pic>
        <p:nvPicPr>
          <p:cNvPr id="13318" name="Picture 6" descr="https://sun9-68.userapi.com/s/v1/if2/eWxgWSVllDyNrRis-YXkeK3OLvPkRs7wZqO0ARPAEHYndRixzvy009PBzYSyvg0Yf0f1MekUwwyHN4pYl6kjTOWL.jpg?quality=95&amp;as=32x24,48x36,72x54,108x81,160x120,240x181,360x271,480x361,540x407,640x482,720x542,1080x813,1280x964&amp;from=bu&amp;cs=1280x0"/>
          <p:cNvPicPr>
            <a:picLocks noChangeAspect="1" noChangeArrowheads="1"/>
          </p:cNvPicPr>
          <p:nvPr/>
        </p:nvPicPr>
        <p:blipFill>
          <a:blip r:embed="rId5" cstate="print"/>
          <a:srcRect l="21061" t="15000" r="28103" b="25000"/>
          <a:stretch>
            <a:fillRect/>
          </a:stretch>
        </p:blipFill>
        <p:spPr bwMode="auto">
          <a:xfrm>
            <a:off x="251520" y="4653136"/>
            <a:ext cx="1944216" cy="1728192"/>
          </a:xfrm>
          <a:prstGeom prst="rect">
            <a:avLst/>
          </a:prstGeom>
          <a:noFill/>
        </p:spPr>
      </p:pic>
      <p:pic>
        <p:nvPicPr>
          <p:cNvPr id="4" name="Picture 8" descr="https://sun9-78.userapi.com/s/v1/ig2/76bUWfJJJ6iLK-qVY3Hv8VWqcqDn-yDd9USZCk3AMIcpk1mwp00YDid4lzoePQCqZMHrudKly6fkvApNKltOrF7v.jpg?quality=95&amp;as=32x42,48x64,72x96,108x143,160x212,240x319,360x478,480x637,540x717,640x850,720x956,964x1280&amp;from=bu&amp;cs=964x0"/>
          <p:cNvPicPr>
            <a:picLocks noChangeAspect="1" noChangeArrowheads="1"/>
          </p:cNvPicPr>
          <p:nvPr/>
        </p:nvPicPr>
        <p:blipFill>
          <a:blip r:embed="rId6" cstate="print"/>
          <a:srcRect t="17910" r="10819" b="23881"/>
          <a:stretch>
            <a:fillRect/>
          </a:stretch>
        </p:blipFill>
        <p:spPr bwMode="auto">
          <a:xfrm>
            <a:off x="2339752" y="4653136"/>
            <a:ext cx="2016224" cy="1747394"/>
          </a:xfrm>
          <a:prstGeom prst="rect">
            <a:avLst/>
          </a:prstGeom>
          <a:noFill/>
        </p:spPr>
      </p:pic>
      <p:pic>
        <p:nvPicPr>
          <p:cNvPr id="6" name="Picture 10" descr="https://sun9-37.userapi.com/s/v1/ig2/4f7yLlPhgGHCt8tGJ9lXVaVpQMaXXp6oMiYU5aPFW_f0skBBOZP0aSwGK59zOCAfC42CPKBr6SdmGsTrC9lcDTix.jpg?quality=95&amp;as=32x42,48x64,72x96,108x143,160x212,240x319,360x478,480x637,540x717,640x850,720x956,964x1280&amp;from=bu&amp;cs=964x0"/>
          <p:cNvPicPr>
            <a:picLocks noChangeAspect="1" noChangeArrowheads="1"/>
          </p:cNvPicPr>
          <p:nvPr/>
        </p:nvPicPr>
        <p:blipFill>
          <a:blip r:embed="rId7" cstate="print"/>
          <a:srcRect l="27237" t="30769" r="1266" b="25641"/>
          <a:stretch>
            <a:fillRect/>
          </a:stretch>
        </p:blipFill>
        <p:spPr bwMode="auto">
          <a:xfrm>
            <a:off x="4427983" y="4653136"/>
            <a:ext cx="2134825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490537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четырнадцатый </a:t>
            </a:r>
            <a:r>
              <a:rPr lang="ru-RU" sz="2800" dirty="0" smtClean="0"/>
              <a:t>- </a:t>
            </a:r>
            <a:r>
              <a:rPr lang="ru-RU" sz="2800" dirty="0" smtClean="0"/>
              <a:t>День самоуправления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/>
              <a:t>                                                     </a:t>
            </a:r>
          </a:p>
        </p:txBody>
      </p:sp>
      <p:sp>
        <p:nvSpPr>
          <p:cNvPr id="28675" name="Содержимое 4"/>
          <p:cNvSpPr>
            <a:spLocks noGrp="1"/>
          </p:cNvSpPr>
          <p:nvPr>
            <p:ph idx="1"/>
          </p:nvPr>
        </p:nvSpPr>
        <p:spPr>
          <a:xfrm>
            <a:off x="179512" y="764704"/>
            <a:ext cx="4104456" cy="5904655"/>
          </a:xfrm>
          <a:solidFill>
            <a:schemeClr val="bg1"/>
          </a:solidFill>
        </p:spPr>
        <p:txBody>
          <a:bodyPr/>
          <a:lstStyle/>
          <a:p>
            <a:pPr lvl="0" algn="just">
              <a:buNone/>
            </a:pPr>
            <a:r>
              <a:rPr lang="ru-RU" sz="1800" dirty="0" smtClean="0"/>
              <a:t>	В нашем лагере скучать не приходится, в лагере прошел день самоуправления. На один день дети заняли должности начальника, старшей вожатой, </a:t>
            </a:r>
            <a:r>
              <a:rPr lang="ru-RU" sz="1800" dirty="0" err="1" smtClean="0"/>
              <a:t>музрука</a:t>
            </a:r>
            <a:r>
              <a:rPr lang="ru-RU" sz="1800" dirty="0" smtClean="0"/>
              <a:t>, физрука, охранника, воспитателей и вожатых. Ну а педагоги на один день стали 4 отрядом, самыми шумными и непослушными «детьми» в лагере. Утро в лагере началось с традиционной линейки, на которой был озвучен план на день. Ребята следили за дисциплиной отдыхающих, организовали </a:t>
            </a:r>
            <a:r>
              <a:rPr lang="ru-RU" sz="1800" dirty="0" err="1" smtClean="0"/>
              <a:t>досуговую</a:t>
            </a:r>
            <a:r>
              <a:rPr lang="ru-RU" sz="1800" dirty="0" smtClean="0"/>
              <a:t> деятельность, подготовили вечернее мероприятие. Стоит отметить, что ребята справились с поставленной задачей на отлично! Этот день точно запомнится всем ребятам нашего лагеря.</a:t>
            </a:r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s://sun9-77.userapi.com/s/v1/if2/rr1o4W9deQwAsce9ZkPd6K1sKAXcJ-K9f1qjn_NV7KPuC6BuHrAMEQTiwQUq29es51NQeHT30MygCU4iqKozu2el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764704"/>
            <a:ext cx="4536504" cy="3402378"/>
          </a:xfrm>
          <a:prstGeom prst="rect">
            <a:avLst/>
          </a:prstGeom>
          <a:noFill/>
        </p:spPr>
      </p:pic>
      <p:pic>
        <p:nvPicPr>
          <p:cNvPr id="3" name="Picture 4" descr="https://sun9-87.userapi.com/s/v1/if2/mV_8SkCaY4Dfzz_TgFyavlrOF1gnDMo2Fwljq5vpyUiIwbI8fzeh3y8e493K62WJt_TyuQExJziZhwPOIkLSgHr5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356992"/>
            <a:ext cx="4536504" cy="3402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534" name="Заголовок 6"/>
          <p:cNvSpPr>
            <a:spLocks noGrp="1"/>
          </p:cNvSpPr>
          <p:nvPr>
            <p:ph type="title"/>
          </p:nvPr>
        </p:nvSpPr>
        <p:spPr>
          <a:xfrm>
            <a:off x="481013" y="294481"/>
            <a:ext cx="8229600" cy="1143000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пятнадцатый </a:t>
            </a:r>
            <a:r>
              <a:rPr lang="ru-RU" sz="2800" dirty="0" smtClean="0"/>
              <a:t>- </a:t>
            </a:r>
            <a:r>
              <a:rPr lang="ru-RU" sz="2800" dirty="0" smtClean="0"/>
              <a:t>День рекордов лагеря</a:t>
            </a:r>
            <a:r>
              <a:rPr lang="ru-RU" dirty="0"/>
              <a:t/>
            </a:r>
            <a:br>
              <a:rPr lang="ru-RU" dirty="0"/>
            </a:b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5" name="Текст 4"/>
          <p:cNvSpPr>
            <a:spLocks noGrp="1"/>
          </p:cNvSpPr>
          <p:nvPr>
            <p:ph idx="1"/>
          </p:nvPr>
        </p:nvSpPr>
        <p:spPr>
          <a:xfrm>
            <a:off x="5364088" y="892412"/>
            <a:ext cx="3779912" cy="2104540"/>
          </a:xfrm>
        </p:spPr>
        <p:txBody>
          <a:bodyPr/>
          <a:lstStyle/>
          <a:p>
            <a:pPr lvl="0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спортивным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рекордам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десант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Кружковая работа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«Удаль 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молодецская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s://sun9-45.userapi.com/s/v1/if2/pgA404i0xjdxb5xNElIOnFf-hsExgKODorOd_8pHDpkCCP_RUwhFjv_8rZ2FMjt09unpXdZzjpTQ6QeNutXGdYSQ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2880320" cy="2160240"/>
          </a:xfrm>
          <a:prstGeom prst="rect">
            <a:avLst/>
          </a:prstGeom>
          <a:noFill/>
        </p:spPr>
      </p:pic>
      <p:pic>
        <p:nvPicPr>
          <p:cNvPr id="3" name="Picture 4" descr="https://sun9-12.userapi.com/s/v1/ig2/MSTFzoKIY-qBFp9G50uNymQTcOvLQ4m0VzwLxLqn_hgSO-RJ8SWJhJ7_r64MDaNT0hMqBwevmy61L4hRO4jbdaGX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996952"/>
            <a:ext cx="2421561" cy="2421561"/>
          </a:xfrm>
          <a:prstGeom prst="rect">
            <a:avLst/>
          </a:prstGeom>
          <a:noFill/>
        </p:spPr>
      </p:pic>
      <p:pic>
        <p:nvPicPr>
          <p:cNvPr id="6" name="Picture 8" descr="https://sun9-30.userapi.com/s/v1/ig2/PTG70OeuvSLHv7YuuD1nSi5quTLxP8KRn5gKSi1gWyOpj4Eb68WTJMjZi30PpWMJTfnN9dBRzK6AMmBW_QmSSpiK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789040"/>
            <a:ext cx="2664296" cy="2664296"/>
          </a:xfrm>
          <a:prstGeom prst="rect">
            <a:avLst/>
          </a:prstGeom>
          <a:noFill/>
        </p:spPr>
      </p:pic>
      <p:pic>
        <p:nvPicPr>
          <p:cNvPr id="5" name="Picture 6" descr="https://sun9-40.userapi.com/s/v1/ig2/2nF06xabJnwkMRoJKdFRxL8Ab_dZGNcx3GzIYxf8uegmtQFAgm9kHg3ENWJaZAA6TuaPUtpYnuvpXbd2kRwMJYhc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780928"/>
            <a:ext cx="3933728" cy="39337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3"/>
          <p:cNvSpPr>
            <a:spLocks noGrp="1"/>
          </p:cNvSpPr>
          <p:nvPr>
            <p:ph type="title"/>
          </p:nvPr>
        </p:nvSpPr>
        <p:spPr>
          <a:xfrm>
            <a:off x="0" y="662781"/>
            <a:ext cx="9036495" cy="490537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/>
              <a:t>День </a:t>
            </a:r>
            <a:r>
              <a:rPr lang="ru-RU" sz="2800" i="1" dirty="0" smtClean="0"/>
              <a:t>шестнадцатый</a:t>
            </a:r>
            <a:r>
              <a:rPr lang="ru-RU" sz="2800" dirty="0"/>
              <a:t> </a:t>
            </a:r>
            <a:r>
              <a:rPr lang="ru-RU" sz="2800" dirty="0" smtClean="0"/>
              <a:t>- День </a:t>
            </a:r>
            <a:r>
              <a:rPr lang="ru-RU" sz="2800" dirty="0"/>
              <a:t>страха и страшилок </a:t>
            </a:r>
            <a:r>
              <a:rPr lang="ru-RU" sz="2800" i="1" dirty="0"/>
              <a:t>«День нечистой силы»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 smtClean="0"/>
              <a:t>                                                     </a:t>
            </a:r>
          </a:p>
        </p:txBody>
      </p:sp>
      <p:sp>
        <p:nvSpPr>
          <p:cNvPr id="29699" name="Содержимое 4"/>
          <p:cNvSpPr>
            <a:spLocks noGrp="1"/>
          </p:cNvSpPr>
          <p:nvPr>
            <p:ph idx="1"/>
          </p:nvPr>
        </p:nvSpPr>
        <p:spPr>
          <a:xfrm>
            <a:off x="467544" y="1052736"/>
            <a:ext cx="3455987" cy="2016125"/>
          </a:xfrm>
        </p:spPr>
        <p:txBody>
          <a:bodyPr/>
          <a:lstStyle/>
          <a:p>
            <a:pPr lvl="0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«День нечистой силы»</a:t>
            </a: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Карнавал ужасов» и дискотека</a:t>
            </a:r>
          </a:p>
          <a:p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s://sun4-21.userapi.com/s/v1/ig2/9VH_ci1Rpn6SlekindGcI62opFOfcdFxpHuepNqUBEqDQFRFH_mFnhswWed91XML06Om4ZlvWCHU77QaLbj9XTTC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3816423" cy="3816424"/>
          </a:xfrm>
          <a:prstGeom prst="rect">
            <a:avLst/>
          </a:prstGeom>
          <a:noFill/>
        </p:spPr>
      </p:pic>
      <p:pic>
        <p:nvPicPr>
          <p:cNvPr id="3" name="Picture 4" descr="https://sun9-60.userapi.com/s/v1/if2/zHcdDD3UmJLIjnU3ukgr-rQY4ppePY7WgYp0JNbGJjWvJQD1SqvYLpkShoMa7BZ2vKIrEaDgwfLNCmDGvPGOvLMR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124744"/>
            <a:ext cx="4704522" cy="3528392"/>
          </a:xfrm>
          <a:prstGeom prst="rect">
            <a:avLst/>
          </a:prstGeom>
          <a:noFill/>
        </p:spPr>
      </p:pic>
      <p:pic>
        <p:nvPicPr>
          <p:cNvPr id="4" name="Picture 6" descr="https://sun9-78.userapi.com/s/v1/if2/xHJsgggkC1w5-JJaW5muKBrh6exp2NqppOOGMRaIIm0LhZTeGYkMVmhAO9ZmbfVgFzNcyH4mHeA1-5VYs9T_tick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9040"/>
            <a:ext cx="3768418" cy="2826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798" name="Заголовок 6"/>
          <p:cNvSpPr>
            <a:spLocks noGrp="1"/>
          </p:cNvSpPr>
          <p:nvPr>
            <p:ph type="title"/>
          </p:nvPr>
        </p:nvSpPr>
        <p:spPr>
          <a:xfrm>
            <a:off x="481013" y="234950"/>
            <a:ext cx="8229600" cy="1143000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семнадцатый</a:t>
            </a:r>
            <a:r>
              <a:rPr lang="ru-RU" sz="2800" dirty="0" smtClean="0"/>
              <a:t> </a:t>
            </a:r>
            <a:r>
              <a:rPr lang="ru-RU" sz="2800" dirty="0" smtClean="0"/>
              <a:t>- День Первых</a:t>
            </a:r>
            <a:r>
              <a:rPr lang="ru-RU" sz="2800" dirty="0"/>
              <a:t/>
            </a:r>
            <a:br>
              <a:rPr lang="ru-RU" sz="2800" dirty="0"/>
            </a:b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107504" y="908720"/>
            <a:ext cx="8784976" cy="1224136"/>
          </a:xfrm>
          <a:solidFill>
            <a:schemeClr val="bg1"/>
          </a:solidFill>
        </p:spPr>
        <p:txBody>
          <a:bodyPr/>
          <a:lstStyle/>
          <a:p>
            <a:pPr algn="just">
              <a:buNone/>
            </a:pPr>
            <a:r>
              <a:rPr lang="ru-RU" sz="1800" dirty="0" smtClean="0"/>
              <a:t>	В лагере прошел День Первых, посвященный российскому движению детей и молодёжи «Движение Первых». Вожатые познакомили ребят с миссией и ценностями движения, показали видеоролик о том, как создавалось «Движение Первых». 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sun9-22.userapi.com/s/v1/if2/bQvUTVJvEG7oE8lKAoYVJWQwiNkUYvAWH5VEWM3iI1OgCuL4QMq9svAfLCIhHyqWXL7npTLT-LhLoaX-T9HO3D5d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276871"/>
            <a:ext cx="5688632" cy="426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4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507288" cy="574675"/>
          </a:xfrm>
        </p:spPr>
        <p:txBody>
          <a:bodyPr/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/>
              <a:t>День </a:t>
            </a:r>
            <a:r>
              <a:rPr lang="ru-RU" sz="2800" i="1" dirty="0" smtClean="0"/>
              <a:t>восемнадцатый </a:t>
            </a:r>
            <a:r>
              <a:rPr lang="ru-RU" sz="2800" i="1" dirty="0" smtClean="0"/>
              <a:t>- День молодежи</a:t>
            </a:r>
            <a:r>
              <a:rPr lang="ru-RU" sz="2800" i="1" dirty="0"/>
              <a:t/>
            </a:r>
            <a:br>
              <a:rPr lang="ru-RU" sz="2800" i="1" dirty="0"/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Подзаголовок 6"/>
          <p:cNvSpPr>
            <a:spLocks noGrp="1"/>
          </p:cNvSpPr>
          <p:nvPr>
            <p:ph idx="1"/>
          </p:nvPr>
        </p:nvSpPr>
        <p:spPr>
          <a:xfrm>
            <a:off x="395536" y="2060848"/>
            <a:ext cx="4762872" cy="1728192"/>
          </a:xfrm>
        </p:spPr>
        <p:txBody>
          <a:bodyPr/>
          <a:lstStyle/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красок «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Холли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пародий «Молодежь»</a:t>
            </a:r>
          </a:p>
          <a:p>
            <a:pPr>
              <a:buNone/>
            </a:pPr>
            <a:endParaRPr lang="ru-RU" sz="2800" dirty="0" smtClean="0"/>
          </a:p>
        </p:txBody>
      </p:sp>
      <p:sp>
        <p:nvSpPr>
          <p:cNvPr id="32772" name="Содержимое 5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lvl="1"/>
            <a:endParaRPr lang="ru-RU" dirty="0" smtClean="0"/>
          </a:p>
          <a:p>
            <a:pPr lvl="1">
              <a:buFont typeface="Arial" charset="0"/>
              <a:buNone/>
            </a:pP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sun9-59.userapi.com/s/v1/if2/2stK5wFRP6APkyACZON3xfdj1CqmOAlY9V86EM1qBuuLcr9MQrZ9slA0pWeVBZkvTjvOveo3Pc9nJNjatqT0u9jS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4128458" cy="3096344"/>
          </a:xfrm>
          <a:prstGeom prst="rect">
            <a:avLst/>
          </a:prstGeom>
          <a:noFill/>
        </p:spPr>
      </p:pic>
      <p:pic>
        <p:nvPicPr>
          <p:cNvPr id="7172" name="Picture 4" descr="https://sun9-53.userapi.com/s/v1/if2/9k_RRvF_BkBbE9heBh3bQZEdg6n7wQMj15oC5fum71HB2oplS9EEgtaw3y7ovSD0S0BiQlSixvIxJNg49BM6p5E8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0968"/>
            <a:ext cx="4128458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4"/>
          <p:cNvSpPr>
            <a:spLocks noGrp="1"/>
          </p:cNvSpPr>
          <p:nvPr>
            <p:ph type="title"/>
          </p:nvPr>
        </p:nvSpPr>
        <p:spPr>
          <a:xfrm>
            <a:off x="435915" y="1772816"/>
            <a:ext cx="8229600" cy="574675"/>
          </a:xfrm>
        </p:spPr>
        <p:txBody>
          <a:bodyPr/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/>
              <a:t>День </a:t>
            </a:r>
            <a:r>
              <a:rPr lang="ru-RU" sz="2800" i="1" dirty="0" smtClean="0"/>
              <a:t>девятнадцатый</a:t>
            </a:r>
            <a:r>
              <a:rPr lang="ru-RU" sz="2800" dirty="0" smtClean="0"/>
              <a:t> </a:t>
            </a:r>
            <a:r>
              <a:rPr lang="ru-RU" sz="2800" dirty="0" smtClean="0"/>
              <a:t>– День здоровья и спорта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Подзаголовок 6"/>
          <p:cNvSpPr>
            <a:spLocks noGrp="1"/>
          </p:cNvSpPr>
          <p:nvPr>
            <p:ph idx="1"/>
          </p:nvPr>
        </p:nvSpPr>
        <p:spPr>
          <a:xfrm>
            <a:off x="0" y="2204864"/>
            <a:ext cx="5040560" cy="3744416"/>
          </a:xfrm>
          <a:solidFill>
            <a:schemeClr val="bg1"/>
          </a:solidFill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dirty="0" smtClean="0"/>
              <a:t>	</a:t>
            </a:r>
            <a:r>
              <a:rPr lang="ru-RU" sz="1600" dirty="0" smtClean="0"/>
              <a:t>Сегодня в нашем лагере "Родничок" прошел день, приуроченный к году здоровья в Республике Тыва.</a:t>
            </a:r>
            <a:br>
              <a:rPr lang="ru-RU" sz="1600" dirty="0" smtClean="0"/>
            </a:br>
            <a:r>
              <a:rPr lang="ru-RU" sz="1600" dirty="0" smtClean="0"/>
              <a:t>Главной целью мероприятий была пропаганда здорового образа жизни среди детей.</a:t>
            </a:r>
            <a:br>
              <a:rPr lang="ru-RU" sz="1600" dirty="0" smtClean="0"/>
            </a:br>
            <a:r>
              <a:rPr lang="ru-RU" sz="1600" dirty="0" smtClean="0"/>
              <a:t>Все занятия были призваны показать, насколько важно заботиться о своем здоровье, правильно питаться, поддерживать физическую активность и участвовать в спортивных соревнованиях. Дети делали зарядку, упражнения на свежем воздухе, рассказывали о видах спорта, которым занимаются, участвовали в спортивных мероприятиях, принимали активное участие в конкурсах танцев и инсценировок "Мы за ЗОЖ" среди отрядных команд.</a:t>
            </a:r>
            <a:br>
              <a:rPr lang="ru-RU" sz="1600" dirty="0" smtClean="0"/>
            </a:br>
            <a:r>
              <a:rPr lang="ru-RU" sz="1600" dirty="0" smtClean="0"/>
              <a:t>День прошел интересно и познавательно! </a:t>
            </a:r>
          </a:p>
        </p:txBody>
      </p:sp>
      <p:pic>
        <p:nvPicPr>
          <p:cNvPr id="2" name="Picture 2" descr="https://sun9-6.userapi.com/s/v1/ig2/txDLiyBFeLyZUv9TKagsRZTtDI1DB13oEseBdVyr9RtUipZUqkDyPyTA76y30AxM1E6QVuAPETs0ntc_JlYOeVdq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204864"/>
            <a:ext cx="3883696" cy="3883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16"/>
          <p:cNvGraphicFramePr>
            <a:graphicFrameLocks/>
          </p:cNvGraphicFramePr>
          <p:nvPr/>
        </p:nvGraphicFramePr>
        <p:xfrm>
          <a:off x="1187450" y="500063"/>
          <a:ext cx="7488238" cy="1632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882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632793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 июня «Международный день борьбы против злоупотребления наркотиками» - это день, который напоминает нам о важности борьбы с этой опасной проблемой.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 профилактике </a:t>
                      </a:r>
                      <a:r>
                        <a:rPr lang="ru-RU" sz="16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антинаркотической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направленности в лагере состоялась беседа по ЗОЖ.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Воспитанникам были розданы буклеты. 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ходе обсуждения дети пришли к пониманию того, насколько важно ценить свою жизнь и здоровье, избегать вредных привычек и вести здоровый образ жизни.</a:t>
                      </a:r>
                      <a:endParaRPr lang="ru-RU" sz="1600" b="1" dirty="0" smtClean="0">
                        <a:latin typeface="+mn-lt"/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4" name="Picture 2" descr="https://sun9-78.userapi.com/s/v1/ig2/gLLKi9wKSGr5i8N3TErQar6-MMzyje2RNHwdPo7ovFfKRMzauf-wCAZwLEb_RyQ2GBK6t4bZhrQtWnj_KtluEuz7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059751"/>
            <a:ext cx="4752528" cy="4752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Заголовок 6"/>
          <p:cNvSpPr>
            <a:spLocks noGrp="1"/>
          </p:cNvSpPr>
          <p:nvPr>
            <p:ph type="title"/>
          </p:nvPr>
        </p:nvSpPr>
        <p:spPr>
          <a:xfrm>
            <a:off x="251521" y="274638"/>
            <a:ext cx="8749604" cy="1143000"/>
          </a:xfrm>
        </p:spPr>
        <p:txBody>
          <a:bodyPr/>
          <a:lstStyle/>
          <a:p>
            <a:r>
              <a:rPr lang="ru-RU" sz="2800" i="1" dirty="0"/>
              <a:t>День </a:t>
            </a:r>
            <a:r>
              <a:rPr lang="ru-RU" sz="2800" i="1" dirty="0" smtClean="0"/>
              <a:t>двадцатый</a:t>
            </a:r>
            <a:r>
              <a:rPr lang="ru-RU" sz="2800" dirty="0"/>
              <a:t> </a:t>
            </a:r>
            <a:r>
              <a:rPr lang="ru-RU" sz="2800" dirty="0" smtClean="0"/>
              <a:t>- Закрытие лагеря</a:t>
            </a:r>
            <a:br>
              <a:rPr lang="ru-RU" sz="2800" dirty="0" smtClean="0"/>
            </a:br>
            <a:r>
              <a:rPr lang="ru-RU" sz="2800" i="1" dirty="0" smtClean="0"/>
              <a:t>«Расстаются </a:t>
            </a:r>
            <a:r>
              <a:rPr lang="ru-RU" sz="2800" i="1" dirty="0"/>
              <a:t>друзья, остается в сердце нежность…»</a:t>
            </a:r>
            <a:r>
              <a:rPr lang="ru-RU" dirty="0"/>
              <a:t/>
            </a:r>
            <a:br>
              <a:rPr lang="ru-RU" dirty="0"/>
            </a:b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3" name="Текст 4"/>
          <p:cNvSpPr>
            <a:spLocks noGrp="1"/>
          </p:cNvSpPr>
          <p:nvPr>
            <p:ph idx="1"/>
          </p:nvPr>
        </p:nvSpPr>
        <p:spPr>
          <a:xfrm>
            <a:off x="755576" y="1124744"/>
            <a:ext cx="8064896" cy="1846460"/>
          </a:xfrm>
        </p:spPr>
        <p:txBody>
          <a:bodyPr/>
          <a:lstStyle/>
          <a:p>
            <a:pPr algn="just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по 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мас-рестлингу</a:t>
            </a: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закрытию лагерного сезона</a:t>
            </a:r>
          </a:p>
          <a:p>
            <a:pPr lvl="0" algn="just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линейка, посвященная закрытию лагерного сезона</a:t>
            </a:r>
          </a:p>
          <a:p>
            <a:pPr lvl="0" algn="just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и дискотека</a:t>
            </a:r>
          </a:p>
          <a:p>
            <a:pPr algn="just">
              <a:buFont typeface="Calibri" pitchFamily="34" charset="0"/>
              <a:buAutoNum type="arabicPeriod"/>
            </a:pP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s://sun9-82.userapi.com/s/v1/ig2/J8k1CKZRWaoGUlOnjZJhyTkR_MJU78VUXXCu0DxP-vVz9gIivwLVxB-3EMBDFGfBCPUtKj5YgzIP-iueQMsBnw5r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64904"/>
            <a:ext cx="4176463" cy="4176464"/>
          </a:xfrm>
          <a:prstGeom prst="rect">
            <a:avLst/>
          </a:prstGeom>
          <a:noFill/>
        </p:spPr>
      </p:pic>
      <p:pic>
        <p:nvPicPr>
          <p:cNvPr id="3" name="Picture 4" descr="https://sun4-20.userapi.com/s/v1/ig2/F6oI1LdN89lITe4Ez-k387O3hfyAzi6U04SFP6_ZwK_4DdNRd2JZ8KAotn4je01IY_oY21YQP2VyJe1Lf9_Iwi6a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564904"/>
            <a:ext cx="4149753" cy="4149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4"/>
          <p:cNvSpPr>
            <a:spLocks noChangeArrowheads="1"/>
          </p:cNvSpPr>
          <p:nvPr/>
        </p:nvSpPr>
        <p:spPr bwMode="auto">
          <a:xfrm>
            <a:off x="642938" y="500063"/>
            <a:ext cx="70008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июня открыл свои двери летний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стационарный лагерь«Родничок»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девчонок и мальчишек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ри МБООУ «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Ийской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СШИ»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Прямоугольник 5"/>
          <p:cNvSpPr>
            <a:spLocks noChangeArrowheads="1"/>
          </p:cNvSpPr>
          <p:nvPr/>
        </p:nvSpPr>
        <p:spPr bwMode="auto">
          <a:xfrm>
            <a:off x="857250" y="4857750"/>
            <a:ext cx="32146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Наш лагерь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«Родничок»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хорош!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Все для счастья тут найдешь: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Разрядка и восстановление,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Спорт и развлечения,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Полноценное питание,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Дружба и соревнования.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sun9-29.userapi.com/s/v1/ig2/khN4uPVevTw0fydnuvr0hSxmaFOoNQWB32thQuxerYtctJWVafzrEx4AszRvfKqVfYmvmQC-ieZBzwsbDtbFKFiH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184176"/>
            <a:ext cx="4869832" cy="4869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4"/>
          <p:cNvSpPr>
            <a:spLocks noGrp="1"/>
          </p:cNvSpPr>
          <p:nvPr>
            <p:ph type="title"/>
          </p:nvPr>
        </p:nvSpPr>
        <p:spPr>
          <a:xfrm>
            <a:off x="433892" y="1772816"/>
            <a:ext cx="8229600" cy="574675"/>
          </a:xfrm>
        </p:spPr>
        <p:txBody>
          <a:bodyPr/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/>
              <a:t>День двадцать </a:t>
            </a:r>
            <a:r>
              <a:rPr lang="ru-RU" sz="2800" i="1" dirty="0" smtClean="0"/>
              <a:t>первый</a:t>
            </a:r>
            <a:r>
              <a:rPr lang="ru-RU" sz="2800" dirty="0"/>
              <a:t> </a:t>
            </a:r>
            <a:r>
              <a:rPr lang="ru-RU" sz="2800" dirty="0" smtClean="0"/>
              <a:t>- День </a:t>
            </a:r>
            <a:r>
              <a:rPr lang="ru-RU" sz="2800" dirty="0"/>
              <a:t>отъезда</a:t>
            </a:r>
            <a:br>
              <a:rPr lang="ru-RU" sz="2800" dirty="0"/>
            </a:br>
            <a:r>
              <a:rPr lang="ru-RU" sz="2800" i="1" dirty="0"/>
              <a:t>«До свидания, лагерь! До новых встреч!»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3" name="Подзаголовок 6"/>
          <p:cNvSpPr>
            <a:spLocks noGrp="1"/>
          </p:cNvSpPr>
          <p:nvPr>
            <p:ph idx="1"/>
          </p:nvPr>
        </p:nvSpPr>
        <p:spPr>
          <a:xfrm>
            <a:off x="433892" y="2348591"/>
            <a:ext cx="6874412" cy="1757363"/>
          </a:xfrm>
        </p:spPr>
        <p:txBody>
          <a:bodyPr/>
          <a:lstStyle/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«Уют» « От чистого лагеря до чистой планеты»</a:t>
            </a:r>
          </a:p>
          <a:p>
            <a:pPr lvl="0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мероприятия</a:t>
            </a:r>
          </a:p>
          <a:p>
            <a:pPr lvl="0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Отъезд</a:t>
            </a:r>
          </a:p>
          <a:p>
            <a:endParaRPr lang="ru-RU" sz="2800" dirty="0" smtClean="0"/>
          </a:p>
        </p:txBody>
      </p:sp>
      <p:pic>
        <p:nvPicPr>
          <p:cNvPr id="2" name="Picture 2" descr="https://sun9-53.userapi.com/s/v1/if2/q3z119Ug493WQZ-cjjY-K2y224ESR1va2oQKOf_9pDOURauPiWXsyVlh6JXeZ6PkVMkRP_ws6ec2ozjSuDNeIiH6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852" y="4402812"/>
            <a:ext cx="3131840" cy="2348880"/>
          </a:xfrm>
          <a:prstGeom prst="rect">
            <a:avLst/>
          </a:prstGeom>
          <a:noFill/>
        </p:spPr>
      </p:pic>
      <p:pic>
        <p:nvPicPr>
          <p:cNvPr id="4104" name="Picture 8" descr="https://sun9-22.userapi.com/s/v1/if2/HfnhkuW3TA5P4pFv2qTiiOZWdLWQlt84eGC2OXGmI9M8KxcF1uo60h_9c0PCrKDC1Zr_BsPi4Do7TFfMB2kLu8aq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3" y="4437112"/>
            <a:ext cx="3072341" cy="2304256"/>
          </a:xfrm>
          <a:prstGeom prst="rect">
            <a:avLst/>
          </a:prstGeom>
          <a:noFill/>
        </p:spPr>
      </p:pic>
      <p:pic>
        <p:nvPicPr>
          <p:cNvPr id="4102" name="Picture 6" descr="https://sun9-82.userapi.com/s/v1/if2/k3Hc0iTkeZda-NTNQP8A09ml9brRj1A9gQOK87fFXdOx0r5D9gaejAM6MfLpxDE6tJIyNSA7dCW_46LWn9gXRljl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996952"/>
            <a:ext cx="3168352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571500"/>
            <a:ext cx="6481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09531809"/>
              </p:ext>
            </p:extLst>
          </p:nvPr>
        </p:nvGraphicFramePr>
        <p:xfrm>
          <a:off x="1187450" y="357189"/>
          <a:ext cx="7488238" cy="11275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882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27596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endParaRPr lang="ru-RU" sz="2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Хорошие</a:t>
                      </a:r>
                      <a:r>
                        <a:rPr lang="ru-RU" sz="2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моменты  лагерной жизни…</a:t>
                      </a:r>
                      <a:endParaRPr lang="ru-RU" sz="2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AutoShape 6" descr="blob:https://web.telegram.org/17bc7b25-019a-479a-9358-ce62fbdcc3b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blob:https://web.telegram.org/17bc7b25-019a-479a-9358-ce62fbdcc3b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 descr="C:\Users\User\Downloads\53752578203012272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8019" y="1412776"/>
            <a:ext cx="3895981" cy="2921986"/>
          </a:xfrm>
          <a:prstGeom prst="rect">
            <a:avLst/>
          </a:prstGeom>
          <a:noFill/>
        </p:spPr>
      </p:pic>
      <p:pic>
        <p:nvPicPr>
          <p:cNvPr id="5" name="Picture 10" descr="C:\Users\User\Downloads\5375257820301227324.jpg"/>
          <p:cNvPicPr>
            <a:picLocks noChangeAspect="1" noChangeArrowheads="1"/>
          </p:cNvPicPr>
          <p:nvPr/>
        </p:nvPicPr>
        <p:blipFill>
          <a:blip r:embed="rId5" cstate="print"/>
          <a:srcRect l="6599" t="13197"/>
          <a:stretch>
            <a:fillRect/>
          </a:stretch>
        </p:blipFill>
        <p:spPr bwMode="auto">
          <a:xfrm>
            <a:off x="179512" y="2204864"/>
            <a:ext cx="3057804" cy="3789040"/>
          </a:xfrm>
          <a:prstGeom prst="rect">
            <a:avLst/>
          </a:prstGeom>
          <a:noFill/>
        </p:spPr>
      </p:pic>
      <p:pic>
        <p:nvPicPr>
          <p:cNvPr id="3083" name="Picture 11" descr="C:\Users\User\Downloads\53732025281262352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340768"/>
            <a:ext cx="2369586" cy="3159448"/>
          </a:xfrm>
          <a:prstGeom prst="rect">
            <a:avLst/>
          </a:prstGeom>
          <a:noFill/>
        </p:spPr>
      </p:pic>
      <p:pic>
        <p:nvPicPr>
          <p:cNvPr id="3074" name="Picture 2" descr="https://sun9-88.userapi.com/s/v1/ig2/jSXtCulVbACpOQ7UEe4EfqCkLrkf9M0dRXOagd4_mJonynfgfa5lUg8xYFk4qiie6-yHG2yuCp_yMoeA25PLeXih.jpg?quality=95&amp;as=32x57,48x85,72x128,108x192,160x284,240x427,360x640,480x853,540x960,640x1138,720x1280&amp;from=bu&amp;cs=720x0"/>
          <p:cNvPicPr>
            <a:picLocks noChangeAspect="1" noChangeArrowheads="1"/>
          </p:cNvPicPr>
          <p:nvPr/>
        </p:nvPicPr>
        <p:blipFill>
          <a:blip r:embed="rId7" cstate="print"/>
          <a:srcRect l="415" t="22132" b="19217"/>
          <a:stretch>
            <a:fillRect/>
          </a:stretch>
        </p:blipFill>
        <p:spPr bwMode="auto">
          <a:xfrm rot="16200000">
            <a:off x="4422273" y="3866761"/>
            <a:ext cx="2819737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29406"/>
            <a:ext cx="6481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2050852" y="307976"/>
            <a:ext cx="5689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4800" b="1" i="1" dirty="0">
                <a:solidFill>
                  <a:srgbClr val="663300"/>
                </a:solidFill>
                <a:latin typeface="Monotype Corsiva" pitchFamily="66" charset="0"/>
              </a:rPr>
              <a:t>Результативность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45382600"/>
              </p:ext>
            </p:extLst>
          </p:nvPr>
        </p:nvGraphicFramePr>
        <p:xfrm>
          <a:off x="1043608" y="1139827"/>
          <a:ext cx="7776864" cy="51816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7768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881462"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600" kern="1200" dirty="0" smtClean="0"/>
                        <a:t>Поставленные цели и задачи были выполнены в результате слаженной работы воспитателей, вожатых и детей. Вся воспитательная деятельность в лагере была организована в соответствии с планом воспитательной работы на каждый день. Хорошая работа воспитателей способствовала созданию доброжелательной атмосферы в лагере. За время пребывания в лагере ребята очень сдружились между собой. Все воспитатели старались, чтобы детский лагерь и летний отдых стал таким, чтобы было что вспомнить, о чем написать сочинение «Как я провел школьные каникулы». Уверены, июнь в лагере «Родничок» для детей стал ярким, полезным и веселым.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endParaRPr lang="ru-RU" sz="1600" kern="1200" dirty="0" smtClean="0"/>
                    </a:p>
                    <a:p>
                      <a:pPr algn="just"/>
                      <a:r>
                        <a:rPr lang="ru-RU" sz="1600" kern="1200" dirty="0" smtClean="0"/>
                        <a:t>Результат работы летнего стационарного лагеря с круглосуточным пребыванием «Родничок»: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/>
                        <a:t>Укрепление здоровья детей.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/>
                        <a:t>Улучшение социально-психологического климата в лагере.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/>
                        <a:t>Укрепление дружбы и сотрудничества между детьми разных возрастов.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/>
                        <a:t>Формирование умений, навыков, приобретение жизненного опыта адекватного поведения в экстремальных ситуациях.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/>
                        <a:t>Развитие творческих способностей, инициативы и активности ребёнка.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/>
                        <a:t>Привитие навыков самообслуживания.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/>
                        <a:t>Повышение чувства патриотизма, уважение к родной природе.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ru-RU" sz="1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35779697"/>
              </p:ext>
            </p:extLst>
          </p:nvPr>
        </p:nvGraphicFramePr>
        <p:xfrm>
          <a:off x="323528" y="428625"/>
          <a:ext cx="8208912" cy="5772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089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772150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endParaRPr lang="ru-RU" sz="2000" b="1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None/>
                      </a:pPr>
                      <a:endParaRPr lang="ru-RU" sz="2000" b="1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sz="2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Вот настал момент прощанья, </a:t>
                      </a:r>
                    </a:p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sz="2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Будет краткой наша речь. </a:t>
                      </a:r>
                    </a:p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sz="2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Говорим мы: «До свиданья, </a:t>
                      </a:r>
                    </a:p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sz="28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 счастливых новых встреч!»</a:t>
                      </a:r>
                    </a:p>
                    <a:p>
                      <a:pPr algn="ctr">
                        <a:buFont typeface="Wingdings" pitchFamily="2" charset="2"/>
                        <a:buNone/>
                      </a:pPr>
                      <a:endParaRPr lang="ru-RU" sz="2800" b="1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None/>
                      </a:pPr>
                      <a:endParaRPr lang="ru-RU" sz="2800" b="1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r">
                        <a:buFont typeface="Wingdings" pitchFamily="2" charset="2"/>
                        <a:buNone/>
                      </a:pPr>
                      <a:r>
                        <a:rPr lang="ru-RU" sz="20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Ссылки на наши страницы:</a:t>
                      </a:r>
                    </a:p>
                    <a:p>
                      <a:pPr algn="r">
                        <a:buFont typeface="Wingdings" pitchFamily="2" charset="2"/>
                        <a:buNone/>
                      </a:pPr>
                      <a:r>
                        <a:rPr lang="ru-RU" sz="18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https://sschool-iy.rtyva.ru/?page_id=1230</a:t>
                      </a:r>
                      <a:endParaRPr lang="ru-RU" sz="2000" b="1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https://vk.com/rodnichokiysan</a:t>
                      </a:r>
                      <a:r>
                        <a:rPr lang="ru-RU" sz="18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buFont typeface="Wingdings" pitchFamily="2" charset="2"/>
                        <a:buNone/>
                      </a:pPr>
                      <a:endParaRPr lang="ru-RU" sz="20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buFont typeface="Wingdings" pitchFamily="2" charset="2"/>
                        <a:buNone/>
                      </a:pPr>
                      <a:endParaRPr lang="ru-RU" sz="28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 descr="C:\Users\User\Downloads\67c6d19fbf114d26c85f943f9a3caf4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284984"/>
            <a:ext cx="1988568" cy="1988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6481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195736" y="332656"/>
            <a:ext cx="5689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4800" b="1" i="1">
                <a:solidFill>
                  <a:srgbClr val="663300"/>
                </a:solidFill>
                <a:latin typeface="Monotype Corsiva" pitchFamily="66" charset="0"/>
              </a:rPr>
              <a:t>Актуальность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22362171"/>
              </p:ext>
            </p:extLst>
          </p:nvPr>
        </p:nvGraphicFramePr>
        <p:xfrm>
          <a:off x="899592" y="1124744"/>
          <a:ext cx="7992888" cy="51424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92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25583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0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Летние каникулы составляют значительную часть свободного времени детей. Этот период как нельзя более благоприятен для укрепления здоровья.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0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Здоровье -бесценное достояние не только каждого человека, но и всего общества. В последнее время всё очевиднее становится ухудшение здоровья детей. Поэтому, забота о сохранении здоровья детей- важнейшая обязанность школы, отдельного учителя и самого ребёнка.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0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Здоровье-основа формирования личности.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0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Приоритетным направлением программы является подготовка и организация воспитательно-оздоровительной работы в летнем стационарном лагере. В нем отдыхают дети из малообеспеченных, многодетных семей, дети группы риска, состоящих на </a:t>
                      </a:r>
                      <a:r>
                        <a:rPr lang="ru-RU" sz="200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внутришкольном</a:t>
                      </a:r>
                      <a:r>
                        <a:rPr lang="ru-RU" sz="20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контроле, а также дети из разных уголков нашей прекрасной республики. Длительность смены 21 день. В лагере ребенок заполняет свое свободное время полезными делами, укрепляет здоровье. </a:t>
                      </a:r>
                      <a:endParaRPr lang="ru-RU" sz="1800" b="1" dirty="0" smtClean="0">
                        <a:latin typeface="+mn-lt"/>
                      </a:endParaRPr>
                    </a:p>
                  </a:txBody>
                  <a:tcPr marL="91433" marR="91433" marT="45719" marB="4571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8998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endParaRPr lang="ru-RU" sz="1800" b="1" dirty="0" smtClean="0">
                        <a:latin typeface="+mn-lt"/>
                      </a:endParaRPr>
                    </a:p>
                  </a:txBody>
                  <a:tcPr marL="91433" marR="91433" marT="45719" marB="45719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56795124"/>
              </p:ext>
            </p:extLst>
          </p:nvPr>
        </p:nvGraphicFramePr>
        <p:xfrm>
          <a:off x="971600" y="332657"/>
          <a:ext cx="7920880" cy="60350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208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256584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Лагерь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это новый образ жизни детей, новый режим с его особым романтическим стилем и тоном. Это жизнь в новом коллективе, это, наконец, новая природосообразная деятельность.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Это время игр, развлечений, свободы в выборе занятий, снятия накопившегося за год напряжения, восполнения израсходованных сил, восстановления здоровья. Это период свободного общения детей. Наш лагерь открывается на основании приказа по учреждению и комплектуется из обучающихся от 7 до 17 лет. Зачисление производится на основании заявления родителей (законных представителей). 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лагере организуются отряды с учётом возрастных особенностей и интересов обучающихся, строго соблюдаются требования санитарно-гигиенических норм и правил, правил техники безопасности.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Лагерь размещается на базе МБООУ «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Ийская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санаторная 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орбщеобразовательная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школа-интернат». В основу организации закладываются </a:t>
                      </a:r>
                      <a:r>
                        <a:rPr lang="ru-RU" sz="150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здоровьесберегающие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технологии, реализующиеся в игровой форме.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Создание оптимальных условий, обеспечивающих полноценный отдых детей, их оздоровление и творческое развитие.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Задачи:  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  Создавать условия для организованного отдыха детей.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  Приобщать ребят к творческим 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видам деятельности</a:t>
                      </a: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развитие творческого мышления.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  Способствовать формированию культурного поведения, санитарно-гигиенической культуры.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  Создавать благоприятные условия для укрепления здоровья детей.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  Предоставлять ребенку возможность для самореализации на индивидуальном личностном потенциале.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  Формировать у ребят навыки общения и толерантности.</a:t>
                      </a:r>
                    </a:p>
                    <a:p>
                      <a:pPr marL="0" algn="just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ru-RU" sz="150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 Формировать у ребят элементарные экологические представления и понятия, подвести к пониманию важности и необходимости охраны окружающей природы.</a:t>
                      </a:r>
                    </a:p>
                  </a:txBody>
                  <a:tcPr marL="91433" marR="91433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52" y="196850"/>
            <a:ext cx="6481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1954213" y="324644"/>
            <a:ext cx="568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200" b="1" i="1" dirty="0">
                <a:solidFill>
                  <a:srgbClr val="663300"/>
                </a:solidFill>
                <a:latin typeface="Monotype Corsiva" pitchFamily="66" charset="0"/>
              </a:rPr>
              <a:t>Режим работы лагеря </a:t>
            </a:r>
            <a:r>
              <a:rPr lang="ru-RU" sz="3200" b="1" i="1" dirty="0" smtClean="0">
                <a:solidFill>
                  <a:srgbClr val="663300"/>
                </a:solidFill>
                <a:latin typeface="Monotype Corsiva" pitchFamily="66" charset="0"/>
              </a:rPr>
              <a:t>«Родничок»</a:t>
            </a:r>
            <a:endParaRPr lang="ru-RU" sz="3200" b="1" i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17901" t="28344" r="20114" b="8437"/>
          <a:stretch/>
        </p:blipFill>
        <p:spPr>
          <a:xfrm>
            <a:off x="0" y="1075101"/>
            <a:ext cx="9144000" cy="5782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82154"/>
          </a:xfrm>
        </p:spPr>
        <p:txBody>
          <a:bodyPr/>
          <a:lstStyle/>
          <a:p>
            <a:r>
              <a:rPr lang="ru-RU" sz="3600" b="1" i="1" dirty="0" smtClean="0">
                <a:ea typeface="Mongolian Baiti" pitchFamily="66" charset="0"/>
                <a:cs typeface="Mongolian Baiti" pitchFamily="66" charset="0"/>
              </a:rPr>
              <a:t>В лагере были организованы 3 отряда </a:t>
            </a:r>
            <a:r>
              <a:rPr lang="ru-RU" sz="3600" b="1" i="1" dirty="0" smtClean="0">
                <a:ea typeface="Mongolian Baiti" pitchFamily="66" charset="0"/>
                <a:cs typeface="Mongolian Baiti" pitchFamily="66" charset="0"/>
              </a:rPr>
              <a:t>«Ну, погоди!», «Единство» </a:t>
            </a:r>
            <a:r>
              <a:rPr lang="ru-RU" sz="3600" b="1" i="1" dirty="0" smtClean="0">
                <a:ea typeface="Mongolian Baiti" pitchFamily="66" charset="0"/>
                <a:cs typeface="Mongolian Baiti" pitchFamily="66" charset="0"/>
              </a:rPr>
              <a:t>и </a:t>
            </a:r>
            <a:r>
              <a:rPr lang="ru-RU" sz="3600" b="1" i="1" dirty="0" smtClean="0">
                <a:ea typeface="Mongolian Baiti" pitchFamily="66" charset="0"/>
                <a:cs typeface="Mongolian Baiti" pitchFamily="66" charset="0"/>
              </a:rPr>
              <a:t>«Апельсины»</a:t>
            </a:r>
            <a:endParaRPr lang="ru-RU" sz="3600" b="1" i="1" dirty="0" smtClean="0">
              <a:ea typeface="Mongolian Baiti" pitchFamily="66" charset="0"/>
              <a:cs typeface="Mongolian Baiti" pitchFamily="66" charset="0"/>
            </a:endParaRPr>
          </a:p>
        </p:txBody>
      </p:sp>
      <p:pic>
        <p:nvPicPr>
          <p:cNvPr id="27652" name="Picture 4" descr="https://sun4-20.userapi.com/s/v1/if2/LojGdabjIzUGnXqiumnevpnlyNLEhRbxtCwvOFzYAcoHPC_tQzyzsdY9wvn8gyB7nJ5EzqY_d8zl_0X0TLYRdXwz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996" y="1916831"/>
            <a:ext cx="3312368" cy="2484277"/>
          </a:xfrm>
          <a:prstGeom prst="rect">
            <a:avLst/>
          </a:prstGeom>
          <a:noFill/>
        </p:spPr>
      </p:pic>
      <p:pic>
        <p:nvPicPr>
          <p:cNvPr id="27656" name="Picture 8" descr="https://sun9-86.userapi.com/s/v1/if2/uhoU-f4ZLi2ylQlHdQWeyte278VZX2ItJ6n9cyBc0PSHVS-PBxVUzbV2fQWsCwTNbEzGC1PtJpTzQQHV4LXD2uvD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772816"/>
            <a:ext cx="3271789" cy="2453842"/>
          </a:xfrm>
          <a:prstGeom prst="rect">
            <a:avLst/>
          </a:prstGeom>
          <a:noFill/>
        </p:spPr>
      </p:pic>
      <p:pic>
        <p:nvPicPr>
          <p:cNvPr id="27654" name="Picture 6" descr="https://sun9-50.userapi.com/s/v1/if2/zSaVbO1OqxPP6_z8AJ6YlR5_8VK3M436vWpOq7jiIdPBqqKhe670FUhL4hoOL2eHURMa9OXg4J8t5ekwhyh94e6Q.jpg?quality=95&amp;as=32x24,48x36,72x54,108x81,160x120,240x181,360x271,480x361,540x407,640x482,720x542,1080x813,1280x964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149080"/>
            <a:ext cx="3346429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37"/>
          </a:xfrm>
        </p:spPr>
        <p:txBody>
          <a:bodyPr/>
          <a:lstStyle/>
          <a:p>
            <a:r>
              <a:rPr lang="ru-RU" sz="80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243" name="Подзаголовок 6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4042792" cy="47847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     И вот наступил долгожданный день. Солнечным лучиком прилетело и к нам лето. Весёлые детские голоски наполнили радостным щебетанием стационарный лагерь «Родничок». Началась интересная лагерная жизнь. Каждый день лагерной смены был тематическим, начинался встречей детей с воспитателями и вожатыми. А утренняя зарядка под музыку давала детям заряд бодрости и энергии на целый день. </a:t>
            </a: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https://sun9-81.userapi.com/s/v1/if2/muGbgs0catmG1Alil2KU1a797-CvdWOiG66t9d_9RNodZfvFuFtMTOfrHfxCn31KLPCyPCuK52KZQrQrQjLhv55y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11013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https://sun9-49.userapi.com/s/v1/if2/cRG_r__F1zp2QNiqjrfi1S_xZl4KmetSZsPO-ByA-QOvyB12KZhcesNwhQcSPDqOUII16wBgR1qcA6IFF9nTdUpP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836711"/>
            <a:ext cx="3744416" cy="28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title"/>
          </p:nvPr>
        </p:nvSpPr>
        <p:spPr>
          <a:xfrm>
            <a:off x="468313" y="692696"/>
            <a:ext cx="8229600" cy="634082"/>
          </a:xfrm>
        </p:spPr>
        <p:txBody>
          <a:bodyPr/>
          <a:lstStyle/>
          <a:p>
            <a:r>
              <a:rPr lang="ru-RU" sz="2800" dirty="0"/>
              <a:t>День второй — День </a:t>
            </a:r>
            <a:r>
              <a:rPr lang="ru-RU" sz="2800" dirty="0" smtClean="0"/>
              <a:t>новых открытий </a:t>
            </a:r>
            <a:br>
              <a:rPr lang="ru-RU" sz="2800" dirty="0" smtClean="0"/>
            </a:br>
            <a:r>
              <a:rPr lang="ru-RU" sz="2800" dirty="0" smtClean="0"/>
              <a:t>«</a:t>
            </a:r>
            <a:r>
              <a:rPr lang="ru-RU" sz="2800" dirty="0"/>
              <a:t>Солнце, воздух и вода, наши лучшие друзья»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             </a:t>
            </a:r>
          </a:p>
        </p:txBody>
      </p:sp>
      <p:sp>
        <p:nvSpPr>
          <p:cNvPr id="11267" name="Содержимое 4"/>
          <p:cNvSpPr>
            <a:spLocks noGrp="1"/>
          </p:cNvSpPr>
          <p:nvPr>
            <p:ph idx="1"/>
          </p:nvPr>
        </p:nvSpPr>
        <p:spPr>
          <a:xfrm>
            <a:off x="179511" y="1196752"/>
            <a:ext cx="4091947" cy="3744416"/>
          </a:xfrm>
        </p:spPr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систематизировать знания детей о воздухе,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развивать познавательные и творческие способности детей. Были проведены следующие мероприятия: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по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отрядных команд.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кружках и подвижные игры.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«Я рисую Лето».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вечерней линейке представили свои отряды, был проведен конкурс стенгазет "Наш дружный отряд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закончился вечером дружбы и зажигательной дискотекой.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4" name="Picture 4" descr="https://sun9-1.userapi.com/s/v1/if2/2dynEQb0DmIJtnRaJBOdHO5gsxe03FSn7z_R2SIjda9aggom12crFV6FC7iik5dwMXjLG8RSu1tFZgEFfJ3dLjiy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941168"/>
            <a:ext cx="2400266" cy="1800200"/>
          </a:xfrm>
          <a:prstGeom prst="rect">
            <a:avLst/>
          </a:prstGeom>
          <a:noFill/>
        </p:spPr>
      </p:pic>
      <p:pic>
        <p:nvPicPr>
          <p:cNvPr id="25610" name="Picture 10" descr="https://sun9-20.userapi.com/s/v1/if2/IBB2jgciLschQ7gkdFURwNUchCIoRkKr1R7XsijikgUSRykZaVJlGzIx-1RoIwFHSULVwD7J5wDePvBN6rzrjHji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124744"/>
            <a:ext cx="3154151" cy="2365613"/>
          </a:xfrm>
          <a:prstGeom prst="rect">
            <a:avLst/>
          </a:prstGeom>
          <a:noFill/>
        </p:spPr>
      </p:pic>
      <p:pic>
        <p:nvPicPr>
          <p:cNvPr id="25606" name="Picture 6" descr="https://sun9-60.userapi.com/s/v1/ig2/he2RJoiJQ9LUPgPpTzU7ImjHFJGkJetUIq6ogGlyIbl7LakKqBjnNxycPDthqOjFfyAFQJTbMAGKQrc7tRcOTayi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276872"/>
            <a:ext cx="2808984" cy="2808985"/>
          </a:xfrm>
          <a:prstGeom prst="rect">
            <a:avLst/>
          </a:prstGeom>
          <a:noFill/>
        </p:spPr>
      </p:pic>
      <p:pic>
        <p:nvPicPr>
          <p:cNvPr id="25608" name="Picture 8" descr="https://sun9-63.userapi.com/s/v1/ig2/qOMoSZowRlxCqXBpekTH5nI2dCFvI-DkyfJTbmRNSlS_eyF8I2QD3M0vtunjLwnXSVEgMK9nV8o4Fw3EoNSGXvEJ.jpg?quality=95&amp;as=32x32,48x48,72x72,108x108,160x160,240x240,360x360,480x480,540x540,640x640,720x720,1080x1080,1280x1280,1440x1440,2560x2560&amp;from=bu&amp;cs=256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933056"/>
            <a:ext cx="2808312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1679</TotalTime>
  <Words>1076</Words>
  <Application>Microsoft Office PowerPoint</Application>
  <PresentationFormat>Экран (4:3)</PresentationFormat>
  <Paragraphs>171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Тема4</vt:lpstr>
      <vt:lpstr>МБООУ Ийская санаторная общеобразовательная школа-интернат Тоджинского района РТ</vt:lpstr>
      <vt:lpstr>          </vt:lpstr>
      <vt:lpstr>Слайд 3</vt:lpstr>
      <vt:lpstr>Слайд 4</vt:lpstr>
      <vt:lpstr>Слайд 5</vt:lpstr>
      <vt:lpstr>Слайд 6</vt:lpstr>
      <vt:lpstr>В лагере были организованы 3 отряда «Ну, погоди!», «Единство» и «Апельсины»</vt:lpstr>
      <vt:lpstr>.</vt:lpstr>
      <vt:lpstr>День второй — День новых открытий  «Солнце, воздух и вода, наши лучшие друзья»                                                       </vt:lpstr>
      <vt:lpstr>День третий — «День России»</vt:lpstr>
      <vt:lpstr>Слайд 11</vt:lpstr>
      <vt:lpstr>День пятый — День открытия лагеря «Как здорово, что мы все здесь сегодня собрались»</vt:lpstr>
      <vt:lpstr>Слайд 13</vt:lpstr>
      <vt:lpstr>Слайд 14</vt:lpstr>
      <vt:lpstr>День седьмой — День чувств и эмоций «День любви» </vt:lpstr>
      <vt:lpstr>День восьмой — День победы «80 лет победы в ВОВ»</vt:lpstr>
      <vt:lpstr>День девятый - День юмора и смеха </vt:lpstr>
      <vt:lpstr>День десятый - День безопасности </vt:lpstr>
      <vt:lpstr>День одиннадцатый - День семьи </vt:lpstr>
      <vt:lpstr>День двенадцатый – День туризма                                                       </vt:lpstr>
      <vt:lpstr>День тринадцатый - День бизнеса и экономики</vt:lpstr>
      <vt:lpstr>День четырнадцатый - День самоуправления                                                       </vt:lpstr>
      <vt:lpstr>День пятнадцатый - День рекордов лагеря </vt:lpstr>
      <vt:lpstr> День шестнадцатый - День страха и страшилок «День нечистой силы»                                                      </vt:lpstr>
      <vt:lpstr>День семнадцатый - День Первых </vt:lpstr>
      <vt:lpstr>    День восемнадцатый - День молодежи     </vt:lpstr>
      <vt:lpstr>    День девятнадцатый – День здоровья и спорта     </vt:lpstr>
      <vt:lpstr>Слайд 28</vt:lpstr>
      <vt:lpstr>День двадцатый - Закрытие лагеря «Расстаются друзья, остается в сердце нежность…» </vt:lpstr>
      <vt:lpstr>    День двадцать первый - День отъезда «До свидания, лагерь! До новых встреч!»     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DAY</dc:creator>
  <cp:lastModifiedBy>User</cp:lastModifiedBy>
  <cp:revision>126</cp:revision>
  <dcterms:created xsi:type="dcterms:W3CDTF">2015-06-02T17:52:54Z</dcterms:created>
  <dcterms:modified xsi:type="dcterms:W3CDTF">2025-07-07T08:58:44Z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2130476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